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57"/>
  </p:notesMasterIdLst>
  <p:handoutMasterIdLst>
    <p:handoutMasterId r:id="rId58"/>
  </p:handoutMasterIdLst>
  <p:sldIdLst>
    <p:sldId id="707" r:id="rId2"/>
    <p:sldId id="705" r:id="rId3"/>
    <p:sldId id="706" r:id="rId4"/>
    <p:sldId id="605" r:id="rId5"/>
    <p:sldId id="759" r:id="rId6"/>
    <p:sldId id="760" r:id="rId7"/>
    <p:sldId id="761" r:id="rId8"/>
    <p:sldId id="763" r:id="rId9"/>
    <p:sldId id="764" r:id="rId10"/>
    <p:sldId id="765" r:id="rId11"/>
    <p:sldId id="766" r:id="rId12"/>
    <p:sldId id="767" r:id="rId13"/>
    <p:sldId id="768" r:id="rId14"/>
    <p:sldId id="769" r:id="rId15"/>
    <p:sldId id="770" r:id="rId16"/>
    <p:sldId id="771" r:id="rId17"/>
    <p:sldId id="772" r:id="rId18"/>
    <p:sldId id="773" r:id="rId19"/>
    <p:sldId id="776" r:id="rId20"/>
    <p:sldId id="777" r:id="rId21"/>
    <p:sldId id="778" r:id="rId22"/>
    <p:sldId id="779" r:id="rId23"/>
    <p:sldId id="781" r:id="rId24"/>
    <p:sldId id="783" r:id="rId25"/>
    <p:sldId id="784" r:id="rId26"/>
    <p:sldId id="786" r:id="rId27"/>
    <p:sldId id="787" r:id="rId28"/>
    <p:sldId id="788" r:id="rId29"/>
    <p:sldId id="790" r:id="rId30"/>
    <p:sldId id="791" r:id="rId31"/>
    <p:sldId id="793" r:id="rId32"/>
    <p:sldId id="794" r:id="rId33"/>
    <p:sldId id="796" r:id="rId34"/>
    <p:sldId id="797" r:id="rId35"/>
    <p:sldId id="798" r:id="rId36"/>
    <p:sldId id="800" r:id="rId37"/>
    <p:sldId id="801" r:id="rId38"/>
    <p:sldId id="802" r:id="rId39"/>
    <p:sldId id="803" r:id="rId40"/>
    <p:sldId id="804" r:id="rId41"/>
    <p:sldId id="805" r:id="rId42"/>
    <p:sldId id="807" r:id="rId43"/>
    <p:sldId id="808" r:id="rId44"/>
    <p:sldId id="809" r:id="rId45"/>
    <p:sldId id="810" r:id="rId46"/>
    <p:sldId id="811" r:id="rId47"/>
    <p:sldId id="812" r:id="rId48"/>
    <p:sldId id="813" r:id="rId49"/>
    <p:sldId id="814" r:id="rId50"/>
    <p:sldId id="815" r:id="rId51"/>
    <p:sldId id="817" r:id="rId52"/>
    <p:sldId id="819" r:id="rId53"/>
    <p:sldId id="820" r:id="rId54"/>
    <p:sldId id="821" r:id="rId55"/>
    <p:sldId id="822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  <p15:guide id="4" orient="horz" pos="188">
          <p15:clr>
            <a:srgbClr val="A4A3A4"/>
          </p15:clr>
        </p15:guide>
        <p15:guide id="5" pos="198">
          <p15:clr>
            <a:srgbClr val="A4A3A4"/>
          </p15:clr>
        </p15:guide>
        <p15:guide id="6" pos="142">
          <p15:clr>
            <a:srgbClr val="A4A3A4"/>
          </p15:clr>
        </p15:guide>
        <p15:guide id="7" pos="687">
          <p15:clr>
            <a:srgbClr val="A4A3A4"/>
          </p15:clr>
        </p15:guide>
        <p15:guide id="8" pos="4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AD4"/>
    <a:srgbClr val="525EC3"/>
    <a:srgbClr val="7977C3"/>
    <a:srgbClr val="6361BA"/>
    <a:srgbClr val="FA3A2D"/>
    <a:srgbClr val="B42D23"/>
    <a:srgbClr val="AD0003"/>
    <a:srgbClr val="60B4F0"/>
    <a:srgbClr val="5FB5F0"/>
    <a:srgbClr val="69C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94233" autoAdjust="0"/>
  </p:normalViewPr>
  <p:slideViewPr>
    <p:cSldViewPr snapToGrid="0">
      <p:cViewPr varScale="1">
        <p:scale>
          <a:sx n="120" d="100"/>
          <a:sy n="120" d="100"/>
        </p:scale>
        <p:origin x="1614" y="90"/>
      </p:cViewPr>
      <p:guideLst>
        <p:guide orient="horz" pos="2222"/>
        <p:guide pos="2882"/>
        <p:guide pos="2880"/>
        <p:guide orient="horz" pos="188"/>
        <p:guide pos="198"/>
        <p:guide pos="142"/>
        <p:guide pos="687"/>
        <p:guide pos="4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1025" y="3498023"/>
            <a:ext cx="2892975" cy="306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-8164" y="6466114"/>
            <a:ext cx="9152164" cy="397298"/>
          </a:xfrm>
          <a:prstGeom prst="rect">
            <a:avLst/>
          </a:prstGeom>
          <a:solidFill>
            <a:srgbClr val="7977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1944" y="2454868"/>
            <a:ext cx="8520112" cy="478744"/>
          </a:xfrm>
          <a:prstGeom prst="rect">
            <a:avLst/>
          </a:prstGeom>
        </p:spPr>
        <p:txBody>
          <a:bodyPr/>
          <a:lstStyle>
            <a:lvl1pPr algn="ctr"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628651" y="1110343"/>
            <a:ext cx="8191500" cy="4691970"/>
          </a:xfrm>
        </p:spPr>
        <p:txBody>
          <a:bodyPr anchor="t"/>
          <a:lstStyle>
            <a:lvl1pPr marL="180975" indent="-180975">
              <a:lnSpc>
                <a:spcPct val="150000"/>
              </a:lnSpc>
              <a:buClr>
                <a:srgbClr val="7030A0"/>
              </a:buClr>
              <a:buSzPct val="90000"/>
              <a:buFont typeface="Wingdings" pitchFamily="2" charset="2"/>
              <a:buChar char="v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 마스터 텍스트 스타일을 편집합니다</a:t>
            </a:r>
            <a:endParaRPr lang="en-US" altLang="ko-KR" dirty="0"/>
          </a:p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579664" y="316364"/>
            <a:ext cx="825114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36814" y="1110343"/>
            <a:ext cx="8183336" cy="4691970"/>
          </a:xfrm>
        </p:spPr>
        <p:txBody>
          <a:bodyPr anchor="t"/>
          <a:lstStyle>
            <a:lvl1pPr marL="457200" indent="-457200">
              <a:lnSpc>
                <a:spcPct val="150000"/>
              </a:lnSpc>
              <a:buClr>
                <a:srgbClr val="7030A0"/>
              </a:buClr>
              <a:buSzPct val="90000"/>
              <a:buFont typeface="+mj-lt"/>
              <a:buAutoNum type="arabicPeriod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579664" y="309561"/>
            <a:ext cx="8242975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824594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직사각형 5"/>
          <p:cNvSpPr/>
          <p:nvPr userDrawn="1"/>
        </p:nvSpPr>
        <p:spPr bwMode="auto">
          <a:xfrm>
            <a:off x="0" y="-76200"/>
            <a:ext cx="9144000" cy="370114"/>
          </a:xfrm>
          <a:prstGeom prst="rect">
            <a:avLst/>
          </a:prstGeom>
          <a:solidFill>
            <a:srgbClr val="828A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36814" y="1048219"/>
            <a:ext cx="7780565" cy="4313238"/>
          </a:xfrm>
        </p:spPr>
        <p:txBody>
          <a:bodyPr/>
          <a:lstStyle>
            <a:lvl1pPr marL="342900" indent="-342900">
              <a:buClr>
                <a:srgbClr val="7030A0"/>
              </a:buClr>
              <a:buFont typeface="Wingdings" pitchFamily="2" charset="2"/>
              <a:buChar char="§"/>
              <a:defRPr sz="2000" b="1">
                <a:latin typeface="맑은 고딕" pitchFamily="50" charset="-127"/>
                <a:ea typeface="맑은 고딕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525EC3"/>
              </a:buClr>
              <a:buSzPct val="84000"/>
              <a:buFont typeface="Wingdings" pitchFamily="2" charset="2"/>
              <a:buChar char="§"/>
              <a:tabLst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828AD4"/>
              </a:buClr>
              <a:buSzTx/>
              <a:buFont typeface="Arial" pitchFamily="34" charset="0"/>
              <a:buChar char="•"/>
              <a:tabLst/>
              <a:defRPr sz="1600">
                <a:latin typeface="맑은 고딕" pitchFamily="50" charset="-127"/>
                <a:ea typeface="맑은 고딕" pitchFamily="50" charset="-127"/>
              </a:defRPr>
            </a:lvl3pPr>
            <a:lvl4pPr marL="725487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6361BA"/>
              </a:buClr>
              <a:buSzPct val="84000"/>
              <a:buFont typeface="Arial" pitchFamily="34" charset="0"/>
              <a:buChar char="–"/>
              <a:tabLst/>
              <a:defRPr sz="1600">
                <a:latin typeface="맑은 고딕" pitchFamily="50" charset="-127"/>
                <a:ea typeface="맑은 고딕" pitchFamily="50" charset="-127"/>
              </a:defRPr>
            </a:lvl4pPr>
            <a:lvl5pPr marL="1254125" indent="-265113">
              <a:buClr>
                <a:srgbClr val="525EC3"/>
              </a:buClr>
              <a:buFont typeface="Arial" pitchFamily="34" charset="0"/>
              <a:buChar char="–"/>
              <a:defRPr sz="15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</a:t>
            </a:r>
            <a:r>
              <a:rPr lang="ko-KR" altLang="en-US" dirty="0" smtClean="0"/>
              <a:t>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마스터 텍스트</a:t>
            </a:r>
            <a:endParaRPr lang="en-US" altLang="ko-KR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2555192"/>
            <a:ext cx="9144000" cy="1747617"/>
          </a:xfrm>
          <a:prstGeom prst="rect">
            <a:avLst/>
          </a:prstGeom>
          <a:solidFill>
            <a:srgbClr val="7977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1973580" y="3060192"/>
            <a:ext cx="5196840" cy="737616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Textmasterformate durch Klicken bearbeiten</a:t>
            </a:r>
          </a:p>
          <a:p>
            <a:pPr lvl="1"/>
            <a:r>
              <a:rPr lang="de-DE" altLang="ko-KR" dirty="0"/>
              <a:t>Zweite Ebene</a:t>
            </a:r>
          </a:p>
          <a:p>
            <a:pPr lvl="2"/>
            <a:r>
              <a:rPr lang="de-DE" altLang="ko-KR" dirty="0"/>
              <a:t>Dritte Ebene</a:t>
            </a:r>
          </a:p>
          <a:p>
            <a:pPr lvl="3"/>
            <a:r>
              <a:rPr lang="de-DE" altLang="ko-KR" dirty="0"/>
              <a:t>Vierte Ebene</a:t>
            </a:r>
          </a:p>
          <a:p>
            <a:pPr lvl="4"/>
            <a:r>
              <a:rPr lang="de-DE" altLang="ko-KR" dirty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r>
              <a:rPr lang="de-DE" altLang="ko-KR" sz="1000" dirty="0">
                <a:ea typeface="굴림" charset="-127"/>
              </a:rPr>
              <a:t> / 62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8" r:id="rId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 </a:t>
            </a:r>
            <a:r>
              <a:rPr lang="ko-KR" altLang="en-US" dirty="0"/>
              <a:t>멀티미디어와 구글 지도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86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오디오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 작성 및 수정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(4)</a:t>
            </a:r>
            <a:r>
              <a:rPr lang="ko-KR" altLang="en-US" dirty="0" smtClean="0"/>
              <a:t> </a:t>
            </a:r>
            <a:r>
              <a:rPr lang="ko-KR" altLang="en-US" dirty="0"/>
              <a:t>메인 </a:t>
            </a:r>
            <a:r>
              <a:rPr lang="ko-KR" altLang="en-US" dirty="0" err="1"/>
              <a:t>액티비티</a:t>
            </a:r>
            <a:r>
              <a:rPr lang="ko-KR" altLang="en-US" dirty="0"/>
              <a:t> 클래스에 사용할 전역변수 먼저 선언 </a:t>
            </a:r>
          </a:p>
          <a:p>
            <a:pPr lvl="4"/>
            <a:r>
              <a:rPr lang="ko-KR" altLang="en-US" dirty="0" err="1"/>
              <a:t>리스트뷰</a:t>
            </a:r>
            <a:r>
              <a:rPr lang="ko-KR" altLang="en-US" dirty="0"/>
              <a:t> 변수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  <a:p>
            <a:pPr lvl="4"/>
            <a:r>
              <a:rPr lang="en-US" altLang="ko-KR" dirty="0"/>
              <a:t>&lt;</a:t>
            </a:r>
            <a:r>
              <a:rPr lang="ko-KR" altLang="en-US" dirty="0"/>
              <a:t>듣기</a:t>
            </a:r>
            <a:r>
              <a:rPr lang="en-US" altLang="ko-KR" dirty="0"/>
              <a:t>&gt;, &lt;</a:t>
            </a:r>
            <a:r>
              <a:rPr lang="ko-KR" altLang="en-US" dirty="0"/>
              <a:t>중지</a:t>
            </a:r>
            <a:r>
              <a:rPr lang="en-US" altLang="ko-KR" dirty="0"/>
              <a:t>&gt;</a:t>
            </a:r>
            <a:r>
              <a:rPr lang="ko-KR" altLang="en-US" dirty="0"/>
              <a:t>에 대응할 변수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  <a:p>
            <a:pPr lvl="4"/>
            <a:r>
              <a:rPr lang="ko-KR" altLang="en-US" dirty="0" err="1"/>
              <a:t>텍스트뷰에</a:t>
            </a:r>
            <a:r>
              <a:rPr lang="ko-KR" altLang="en-US" dirty="0"/>
              <a:t> 대응할 변수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</a:p>
          <a:p>
            <a:pPr lvl="4"/>
            <a:r>
              <a:rPr lang="ko-KR" altLang="en-US" dirty="0" err="1"/>
              <a:t>프로그레스바</a:t>
            </a:r>
            <a:r>
              <a:rPr lang="ko-KR" altLang="en-US" dirty="0"/>
              <a:t> 변수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  <a:p>
            <a:pPr lvl="4"/>
            <a:r>
              <a:rPr lang="en-US" altLang="ko-KR" dirty="0"/>
              <a:t>MP3 </a:t>
            </a:r>
            <a:r>
              <a:rPr lang="ko-KR" altLang="en-US" dirty="0"/>
              <a:t>파일 목록이 저장될 </a:t>
            </a:r>
            <a:r>
              <a:rPr lang="en-US" altLang="ko-KR" dirty="0" err="1"/>
              <a:t>ArrayList</a:t>
            </a:r>
            <a:r>
              <a:rPr lang="en-US" altLang="ko-KR" dirty="0"/>
              <a:t>&lt;String&gt; </a:t>
            </a:r>
            <a:r>
              <a:rPr lang="ko-KR" altLang="en-US" dirty="0"/>
              <a:t>변수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  <a:p>
            <a:pPr lvl="4"/>
            <a:r>
              <a:rPr lang="ko-KR" altLang="en-US" dirty="0" err="1"/>
              <a:t>리스트뷰에서</a:t>
            </a:r>
            <a:r>
              <a:rPr lang="ko-KR" altLang="en-US" dirty="0"/>
              <a:t> 선택된 </a:t>
            </a:r>
            <a:r>
              <a:rPr lang="en-US" altLang="ko-KR" dirty="0"/>
              <a:t>MP3 </a:t>
            </a:r>
            <a:r>
              <a:rPr lang="ko-KR" altLang="en-US" dirty="0"/>
              <a:t>파일 이름이 저장될 변수 </a:t>
            </a:r>
            <a:r>
              <a:rPr lang="en-US" altLang="ko-KR" dirty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		</a:t>
            </a:r>
            <a:endParaRPr lang="ko-KR" altLang="en-US" dirty="0"/>
          </a:p>
          <a:p>
            <a:pPr lvl="4"/>
            <a:r>
              <a:rPr lang="en-US" altLang="ko-KR" dirty="0"/>
              <a:t>MP3 </a:t>
            </a:r>
            <a:r>
              <a:rPr lang="ko-KR" altLang="en-US" dirty="0"/>
              <a:t>파일이 저장되어 있는 </a:t>
            </a:r>
            <a:r>
              <a:rPr lang="en-US" altLang="ko-KR" dirty="0"/>
              <a:t>SD</a:t>
            </a:r>
            <a:r>
              <a:rPr lang="ko-KR" altLang="en-US" dirty="0"/>
              <a:t>카드의 절대 경로를 저장할 문자열 변수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  <a:p>
            <a:pPr lvl="4"/>
            <a:r>
              <a:rPr lang="en-US" altLang="ko-KR" dirty="0" err="1"/>
              <a:t>MediaPlayer</a:t>
            </a:r>
            <a:r>
              <a:rPr lang="en-US" altLang="ko-KR" dirty="0"/>
              <a:t> </a:t>
            </a:r>
            <a:r>
              <a:rPr lang="ko-KR" altLang="en-US" dirty="0"/>
              <a:t>변수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오디오</a:t>
            </a:r>
          </a:p>
        </p:txBody>
      </p:sp>
    </p:spTree>
    <p:extLst>
      <p:ext uri="{BB962C8B-B14F-4D97-AF65-F5344CB8AC3E}">
        <p14:creationId xmlns:p14="http://schemas.microsoft.com/office/powerpoint/2010/main" val="3682993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오디오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mtClean="0"/>
          </a:p>
          <a:p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오디오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C752C8F-3D2F-40B7-B6D4-4B9C4999C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59" y="969841"/>
            <a:ext cx="6175787" cy="565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05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오디오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(5)</a:t>
            </a:r>
            <a:r>
              <a:rPr lang="ko-KR" altLang="en-US" dirty="0" smtClean="0"/>
              <a:t> </a:t>
            </a:r>
            <a:r>
              <a:rPr lang="en-US" altLang="ko-KR" dirty="0"/>
              <a:t>SD</a:t>
            </a:r>
            <a:r>
              <a:rPr lang="ko-KR" altLang="en-US" dirty="0"/>
              <a:t>카드의 </a:t>
            </a:r>
            <a:r>
              <a:rPr lang="en-US" altLang="ko-KR" dirty="0"/>
              <a:t>MP3 </a:t>
            </a:r>
            <a:r>
              <a:rPr lang="ko-KR" altLang="en-US" dirty="0"/>
              <a:t>파일을 읽어서 </a:t>
            </a:r>
            <a:r>
              <a:rPr lang="ko-KR" altLang="en-US" dirty="0" err="1"/>
              <a:t>리스트뷰에</a:t>
            </a:r>
            <a:r>
              <a:rPr lang="ko-KR" altLang="en-US" dirty="0"/>
              <a:t> 출력하는 부분 작성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오디오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609C4AA-380F-4DA4-A8D3-9C76861BA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2" y="1439481"/>
            <a:ext cx="5727049" cy="524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23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오디오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089175" cy="4313238"/>
          </a:xfrm>
        </p:spPr>
        <p:txBody>
          <a:bodyPr/>
          <a:lstStyle/>
          <a:p>
            <a:pPr lvl="2"/>
            <a:r>
              <a:rPr lang="en-US" altLang="ko-KR" dirty="0" smtClean="0"/>
              <a:t>(6) </a:t>
            </a:r>
            <a:r>
              <a:rPr lang="en-US" altLang="ko-KR" dirty="0"/>
              <a:t>&lt;</a:t>
            </a:r>
            <a:r>
              <a:rPr lang="ko-KR" altLang="en-US" dirty="0"/>
              <a:t>듣기</a:t>
            </a:r>
            <a:r>
              <a:rPr lang="en-US" altLang="ko-KR" dirty="0"/>
              <a:t>&gt;, &lt;</a:t>
            </a:r>
            <a:r>
              <a:rPr lang="ko-KR" altLang="en-US" dirty="0"/>
              <a:t>중지</a:t>
            </a:r>
            <a:r>
              <a:rPr lang="en-US" altLang="ko-KR" dirty="0"/>
              <a:t>&gt;</a:t>
            </a:r>
            <a:r>
              <a:rPr lang="ko-KR" altLang="en-US" dirty="0"/>
              <a:t>를 클릭했을 때 동작하는 </a:t>
            </a:r>
            <a:r>
              <a:rPr lang="ko-KR" altLang="en-US" dirty="0" err="1"/>
              <a:t>리스너를</a:t>
            </a:r>
            <a:r>
              <a:rPr lang="ko-KR" altLang="en-US" dirty="0"/>
              <a:t>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내부에 코딩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오디오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5969FC8-AC3C-43F0-B436-381610248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359007"/>
            <a:ext cx="5562736" cy="547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01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오디오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프로젝트 실행 및 결과 확인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(7)</a:t>
            </a:r>
            <a:r>
              <a:rPr lang="ko-KR" altLang="en-US" dirty="0" smtClean="0"/>
              <a:t> 프로젝트를 실행하면 </a:t>
            </a:r>
            <a:r>
              <a:rPr lang="en-US" altLang="ko-KR" dirty="0" smtClean="0"/>
              <a:t>MP3 </a:t>
            </a:r>
            <a:r>
              <a:rPr lang="ko-KR" altLang="en-US" dirty="0" smtClean="0"/>
              <a:t>파일을 재생하거나 중지할 수 있음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오디오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200701"/>
            <a:ext cx="6940720" cy="409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421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프로그레스바와 시크바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프로그레스바와</a:t>
            </a:r>
            <a:r>
              <a:rPr lang="ko-KR" altLang="en-US" dirty="0"/>
              <a:t> </a:t>
            </a:r>
            <a:r>
              <a:rPr lang="ko-KR" altLang="en-US" dirty="0" err="1"/>
              <a:t>시크바</a:t>
            </a:r>
            <a:endParaRPr lang="ko-KR" altLang="en-US" dirty="0"/>
          </a:p>
          <a:p>
            <a:pPr lvl="2"/>
            <a:r>
              <a:rPr lang="ko-KR" altLang="en-US" b="1" dirty="0" err="1"/>
              <a:t>프로그레스바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작업의 진행 상태를 확인할 때 많이 활용</a:t>
            </a:r>
          </a:p>
          <a:p>
            <a:pPr lvl="2"/>
            <a:r>
              <a:rPr lang="ko-KR" altLang="en-US" b="1" dirty="0" err="1"/>
              <a:t>시크바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음악이나 동영상 재생의 위치를 지정할 때 많이 활용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스레드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B6B2898-596E-4A61-AB18-1F3C2B139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12" y="2189367"/>
            <a:ext cx="6009877" cy="427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5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프로그레스바와 시크바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스레드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6D0A5C0-2301-40CB-803F-166FDB8B6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194774"/>
            <a:ext cx="6660292" cy="466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30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프로그레스바와 시크바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mtClean="0"/>
          </a:p>
          <a:p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스레드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BDA93AB-240A-441B-850C-7B8D0A0FF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73" y="1126597"/>
            <a:ext cx="6682964" cy="32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12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스레드의 기본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en-US" altLang="ko-KR" dirty="0"/>
              <a:t>(Thread)</a:t>
            </a:r>
          </a:p>
          <a:p>
            <a:pPr lvl="1"/>
            <a:r>
              <a:rPr lang="ko-KR" altLang="en-US" dirty="0"/>
              <a:t>동시에 여러 작업을 수행하기 위해 사용되는 개념</a:t>
            </a:r>
          </a:p>
          <a:p>
            <a:pPr lvl="1"/>
            <a:r>
              <a:rPr lang="ko-KR" altLang="en-US" b="1" dirty="0" err="1"/>
              <a:t>멀티스레드</a:t>
            </a:r>
            <a:r>
              <a:rPr lang="en-US" altLang="ko-KR" b="1" dirty="0"/>
              <a:t>(Multi-Thread), </a:t>
            </a:r>
            <a:r>
              <a:rPr lang="ko-KR" altLang="en-US" b="1" dirty="0"/>
              <a:t>혹은 경량 프로세스</a:t>
            </a:r>
            <a:r>
              <a:rPr lang="ko-KR" altLang="en-US" dirty="0"/>
              <a:t>라고도 함</a:t>
            </a:r>
          </a:p>
          <a:p>
            <a:pPr lvl="2"/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ko-KR" altLang="en-US" dirty="0"/>
              <a:t>프로세스</a:t>
            </a:r>
            <a:r>
              <a:rPr lang="en-US" altLang="ko-KR" dirty="0"/>
              <a:t>(</a:t>
            </a:r>
            <a:r>
              <a:rPr lang="ko-KR" altLang="en-US" dirty="0"/>
              <a:t>전체 프로그램 동작</a:t>
            </a:r>
            <a:r>
              <a:rPr lang="en-US" altLang="ko-KR" dirty="0"/>
              <a:t>) </a:t>
            </a:r>
            <a:r>
              <a:rPr lang="ko-KR" altLang="en-US" dirty="0"/>
              <a:t>안에서 동작하는 작은 단위이기 </a:t>
            </a:r>
            <a:r>
              <a:rPr lang="ko-KR" altLang="en-US" dirty="0" smtClean="0"/>
              <a:t>때문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446087" lvl="2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 smtClean="0"/>
              <a:t>함수는 </a:t>
            </a:r>
            <a:r>
              <a:rPr lang="ko-KR" altLang="en-US" dirty="0"/>
              <a:t>하나의 작업이 끝나야 다음 작업이 진행되지만</a:t>
            </a:r>
            <a:r>
              <a:rPr lang="en-US" altLang="ko-KR" dirty="0"/>
              <a:t>, </a:t>
            </a:r>
            <a:r>
              <a:rPr lang="ko-KR" altLang="en-US" dirty="0" err="1"/>
              <a:t>스레드는</a:t>
            </a:r>
            <a:r>
              <a:rPr lang="ko-KR" altLang="en-US" dirty="0"/>
              <a:t> 하나의 작업이 끝나기 전에 다른 작업을 동시에 진행시킬 수 있음</a:t>
            </a:r>
          </a:p>
          <a:p>
            <a:pPr lvl="2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스레드</a:t>
            </a:r>
          </a:p>
        </p:txBody>
      </p:sp>
      <p:pic>
        <p:nvPicPr>
          <p:cNvPr id="5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DCCE11DC-D165-47BC-8A83-CD3FFE820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6"/>
          <a:stretch/>
        </p:blipFill>
        <p:spPr>
          <a:xfrm>
            <a:off x="1090613" y="2675630"/>
            <a:ext cx="4151947" cy="1992164"/>
          </a:xfrm>
          <a:prstGeom prst="rect">
            <a:avLst/>
          </a:prstGeom>
        </p:spPr>
      </p:pic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DCCE11DC-D165-47BC-8A83-CD3FFE820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08" r="47927"/>
          <a:stretch/>
        </p:blipFill>
        <p:spPr>
          <a:xfrm>
            <a:off x="5436571" y="4451559"/>
            <a:ext cx="1786808" cy="17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67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스레드의 기본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스레드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DCE426F-FA7E-4D90-B64B-935E2168B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33" y="958124"/>
            <a:ext cx="6668564" cy="3663707"/>
          </a:xfrm>
          <a:prstGeom prst="rect">
            <a:avLst/>
          </a:prstGeom>
        </p:spPr>
      </p:pic>
      <p:pic>
        <p:nvPicPr>
          <p:cNvPr id="7" name="그림 6" descr="시계이(가) 표시된 사진&#10;&#10;자동 생성된 설명">
            <a:extLst>
              <a:ext uri="{FF2B5EF4-FFF2-40B4-BE49-F238E27FC236}">
                <a16:creationId xmlns:a16="http://schemas.microsoft.com/office/drawing/2014/main" id="{90688CC3-7DEF-4AD8-89B3-02DBD5BC1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42" y="4054734"/>
            <a:ext cx="3630183" cy="20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 오디오를 실행하는 방식을 이해한다</a:t>
            </a:r>
            <a:r>
              <a:rPr lang="en-US" altLang="ko-KR" smtClean="0"/>
              <a:t>. </a:t>
            </a:r>
          </a:p>
          <a:p>
            <a:r>
              <a:rPr lang="en-US" altLang="ko-KR" smtClean="0"/>
              <a:t> </a:t>
            </a:r>
            <a:r>
              <a:rPr lang="ko-KR" altLang="en-US" smtClean="0"/>
              <a:t>스레드를 이해하고 오디오에 적용한다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 구글 지도를 활용하는 앱을 작성한다</a:t>
            </a:r>
            <a:r>
              <a:rPr lang="en-US" altLang="ko-KR" smtClean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670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스레드의 기본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mtClean="0"/>
          </a:p>
          <a:p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스레드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58A884A-9380-469F-BCA9-2C84190AB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57" y="1004676"/>
            <a:ext cx="6751832" cy="565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97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스레드의 기본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ko-KR" altLang="en-US" dirty="0" smtClean="0"/>
              <a:t>기본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사용하는 형식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스레드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4FB9F6B-8B17-49AC-820A-C110D4E88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45" y="1481293"/>
            <a:ext cx="6505168" cy="151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09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스레드의 기본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스레드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F4AB8CB-B2E2-4A85-8800-89FFA13DE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50" y="1049625"/>
            <a:ext cx="6177566" cy="46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45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UI </a:t>
            </a:r>
            <a:r>
              <a:rPr lang="ko-KR" altLang="en-US" smtClean="0"/>
              <a:t>스레드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UI(User Interface) </a:t>
            </a:r>
            <a:r>
              <a:rPr lang="ko-KR" altLang="en-US" dirty="0" err="1"/>
              <a:t>스레드</a:t>
            </a:r>
            <a:endParaRPr lang="ko-KR" altLang="en-US" dirty="0"/>
          </a:p>
          <a:p>
            <a:pPr lvl="2"/>
            <a:r>
              <a:rPr lang="ko-KR" altLang="en-US" dirty="0"/>
              <a:t>화면의 </a:t>
            </a:r>
            <a:r>
              <a:rPr lang="ko-KR" altLang="en-US" dirty="0" err="1"/>
              <a:t>위젯을</a:t>
            </a:r>
            <a:r>
              <a:rPr lang="ko-KR" altLang="en-US" dirty="0"/>
              <a:t> 변경할 때 사용</a:t>
            </a:r>
          </a:p>
          <a:p>
            <a:pPr lvl="2"/>
            <a:r>
              <a:rPr lang="ko-KR" altLang="en-US" dirty="0"/>
              <a:t>일반적인 </a:t>
            </a:r>
            <a:r>
              <a:rPr lang="ko-KR" altLang="en-US" dirty="0" err="1"/>
              <a:t>스레드는</a:t>
            </a:r>
            <a:r>
              <a:rPr lang="ko-KR" altLang="en-US" dirty="0"/>
              <a:t> </a:t>
            </a:r>
            <a:r>
              <a:rPr lang="ko-KR" altLang="en-US" dirty="0" err="1"/>
              <a:t>스레드</a:t>
            </a:r>
            <a:r>
              <a:rPr lang="ko-KR" altLang="en-US" dirty="0"/>
              <a:t> 안에서 필요한 내용을 계산하는 것만 가능하며</a:t>
            </a:r>
            <a:r>
              <a:rPr lang="en-US" altLang="ko-KR" dirty="0"/>
              <a:t>, </a:t>
            </a:r>
            <a:r>
              <a:rPr lang="ko-KR" altLang="en-US" dirty="0"/>
              <a:t>화면의 다른 </a:t>
            </a:r>
            <a:r>
              <a:rPr lang="ko-KR" altLang="en-US" dirty="0" err="1"/>
              <a:t>위젯을</a:t>
            </a:r>
            <a:r>
              <a:rPr lang="ko-KR" altLang="en-US" dirty="0"/>
              <a:t> 변경할 수 없음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13-9]</a:t>
            </a:r>
            <a:r>
              <a:rPr lang="ko-KR" altLang="en-US" dirty="0"/>
              <a:t>의 </a:t>
            </a:r>
            <a:r>
              <a:rPr lang="en-US" altLang="ko-KR" dirty="0"/>
              <a:t>activity_main.xml</a:t>
            </a:r>
            <a:r>
              <a:rPr lang="ko-KR" altLang="en-US" dirty="0"/>
              <a:t>에 </a:t>
            </a:r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 추가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스레드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3D938F0-8DD0-4D64-8A6C-03D23A6BC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86" y="2794478"/>
            <a:ext cx="6183021" cy="31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18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UI </a:t>
            </a:r>
            <a:r>
              <a:rPr lang="ko-KR" altLang="en-US" smtClean="0"/>
              <a:t>스레드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스레드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064486" y="1183060"/>
            <a:ext cx="6424884" cy="5058304"/>
            <a:chOff x="1064487" y="1017597"/>
            <a:chExt cx="6424884" cy="5058304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AFBD81D-3A8C-49F8-ACC4-CF1AB8255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87" y="1017597"/>
              <a:ext cx="6407468" cy="3609421"/>
            </a:xfrm>
            <a:prstGeom prst="rect">
              <a:avLst/>
            </a:prstGeom>
          </p:spPr>
        </p:pic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7087C92-83DD-42AC-A849-9FE646E7A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87" y="4536792"/>
              <a:ext cx="6424884" cy="1539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5569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UI </a:t>
            </a:r>
            <a:r>
              <a:rPr lang="ko-KR" altLang="en-US" smtClean="0"/>
              <a:t>스레드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13-13]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내부에서 </a:t>
            </a:r>
            <a:r>
              <a:rPr lang="ko-KR" altLang="en-US" dirty="0" err="1" smtClean="0"/>
              <a:t>위젯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텍스트뷰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글자를 변경하려고 시도했기 때문에 오류 발생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문제 해결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위젯을</a:t>
            </a:r>
            <a:r>
              <a:rPr lang="ko-KR" altLang="en-US" dirty="0" smtClean="0"/>
              <a:t> 변경하는 부분을 </a:t>
            </a:r>
            <a:r>
              <a:rPr lang="en-US" altLang="ko-KR" dirty="0" err="1" smtClean="0"/>
              <a:t>runOnUiThread</a:t>
            </a:r>
            <a:r>
              <a:rPr lang="en-US" altLang="ko-KR" dirty="0" smtClean="0"/>
              <a:t> { } </a:t>
            </a:r>
            <a:r>
              <a:rPr lang="ko-KR" altLang="en-US" dirty="0" smtClean="0"/>
              <a:t>안에 넣음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스레드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805DE51-2776-493B-B196-C7E292E78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59" y="2156076"/>
            <a:ext cx="6994290" cy="117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33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UI </a:t>
            </a:r>
            <a:r>
              <a:rPr lang="ko-KR" altLang="en-US" smtClean="0"/>
              <a:t>스레드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mtClean="0"/>
          </a:p>
          <a:p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스레드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90613" y="1581245"/>
            <a:ext cx="6699200" cy="3892359"/>
            <a:chOff x="1055777" y="1092475"/>
            <a:chExt cx="6699200" cy="3892359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5768438-A507-4FB1-8564-403DB4098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777" y="1092475"/>
              <a:ext cx="6699200" cy="2434950"/>
            </a:xfrm>
            <a:prstGeom prst="rect">
              <a:avLst/>
            </a:prstGeom>
          </p:spPr>
        </p:pic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C77001E-D3E8-460F-9AE4-DFD8CB6E1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613" y="3396790"/>
              <a:ext cx="6642598" cy="1588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1097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04 </a:t>
            </a:r>
            <a:r>
              <a:rPr lang="ko-KR" altLang="en-US" smtClean="0"/>
              <a:t>스레드의 응용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음악 플레이어에서 재생 진행 상태와 시간을 나타내는 예제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스레드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192790F-8931-43A1-8378-32274B10A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60" y="1516332"/>
            <a:ext cx="6546804" cy="401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37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04 </a:t>
            </a:r>
            <a:r>
              <a:rPr lang="ko-KR" altLang="en-US" smtClean="0"/>
              <a:t>스레드의 응용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 수정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추가한 </a:t>
            </a:r>
            <a:r>
              <a:rPr lang="ko-KR" altLang="en-US" dirty="0" err="1" smtClean="0"/>
              <a:t>텍스트뷰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tvTime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변수를 선언하고 </a:t>
            </a:r>
            <a:r>
              <a:rPr lang="en-US" altLang="ko-KR" dirty="0" smtClean="0"/>
              <a:t>activity_main.xml</a:t>
            </a:r>
            <a:r>
              <a:rPr lang="ko-KR" altLang="en-US" dirty="0" smtClean="0"/>
              <a:t>에 대응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스레드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0F3F60-E126-4949-8EFA-CBFFE4C8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68" y="1809733"/>
            <a:ext cx="7211853" cy="82059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77BDDAF9-59FC-4B7B-ACD4-8DAA8EF7F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50" y="2743418"/>
            <a:ext cx="5933286" cy="381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75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04 </a:t>
            </a:r>
            <a:r>
              <a:rPr lang="ko-KR" altLang="en-US" smtClean="0"/>
              <a:t>스레드의 응용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ko-KR" altLang="en-US" dirty="0" smtClean="0"/>
              <a:t>음악이 중지되고 </a:t>
            </a:r>
            <a:r>
              <a:rPr lang="ko-KR" altLang="en-US" dirty="0" err="1" smtClean="0"/>
              <a:t>프로그레스바와</a:t>
            </a:r>
            <a:r>
              <a:rPr lang="ko-KR" altLang="en-US" dirty="0" smtClean="0"/>
              <a:t> 진행 시간 초기화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스레드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1D54972-72B3-40B6-8AC0-AB5FF5265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402370"/>
            <a:ext cx="6801323" cy="85884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904425"/>
            <a:ext cx="6918503" cy="2808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8410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오디오</a:t>
            </a:r>
            <a:endParaRPr lang="en-US" altLang="ko-KR" smtClean="0"/>
          </a:p>
          <a:p>
            <a:r>
              <a:rPr lang="ko-KR" altLang="en-US" smtClean="0"/>
              <a:t>스레드</a:t>
            </a:r>
            <a:endParaRPr lang="en-US" altLang="ko-KR" smtClean="0"/>
          </a:p>
          <a:p>
            <a:r>
              <a:rPr lang="ko-KR" altLang="en-US" smtClean="0"/>
              <a:t>구글 지도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667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구글 지도 사용을 위한 준비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063049" cy="431323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13-2&gt; </a:t>
            </a:r>
            <a:r>
              <a:rPr lang="ko-KR" altLang="en-US" dirty="0" err="1" smtClean="0">
                <a:solidFill>
                  <a:srgbClr val="7030A0"/>
                </a:solidFill>
              </a:rPr>
              <a:t>구글의</a:t>
            </a:r>
            <a:r>
              <a:rPr lang="ko-KR" altLang="en-US" dirty="0" smtClean="0">
                <a:solidFill>
                  <a:srgbClr val="7030A0"/>
                </a:solidFill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</a:rPr>
              <a:t>API </a:t>
            </a:r>
            <a:r>
              <a:rPr lang="ko-KR" altLang="en-US" dirty="0" smtClean="0">
                <a:solidFill>
                  <a:srgbClr val="7030A0"/>
                </a:solidFill>
              </a:rPr>
              <a:t>키 얻기</a:t>
            </a:r>
            <a:endParaRPr lang="en-US" altLang="ko-KR" dirty="0" smtClean="0">
              <a:solidFill>
                <a:srgbClr val="7030A0"/>
              </a:solidFill>
            </a:endParaRPr>
          </a:p>
          <a:p>
            <a:pPr lvl="1"/>
            <a:r>
              <a:rPr lang="en-US" altLang="ko-KR" dirty="0" smtClean="0"/>
              <a:t>1. Google Play services </a:t>
            </a:r>
            <a:r>
              <a:rPr lang="ko-KR" altLang="en-US" dirty="0" smtClean="0"/>
              <a:t>설치 </a:t>
            </a:r>
            <a:endParaRPr lang="en-US" altLang="ko-KR" dirty="0" smtClean="0"/>
          </a:p>
          <a:p>
            <a:pPr lvl="2"/>
            <a:r>
              <a:rPr lang="en-US" altLang="ko-KR" dirty="0"/>
              <a:t>(1) Android Studio </a:t>
            </a:r>
            <a:r>
              <a:rPr lang="ko-KR" altLang="en-US" dirty="0"/>
              <a:t>메뉴 </a:t>
            </a:r>
            <a:r>
              <a:rPr lang="en-US" altLang="ko-KR" dirty="0"/>
              <a:t>[Tools]-[Android]-[SDK Manager]</a:t>
            </a:r>
            <a:r>
              <a:rPr lang="ko-KR" altLang="en-US" dirty="0"/>
              <a:t>를 실행</a:t>
            </a:r>
          </a:p>
          <a:p>
            <a:pPr lvl="4"/>
            <a:r>
              <a:rPr lang="en-US" altLang="ko-KR" dirty="0" smtClean="0"/>
              <a:t>[SDK </a:t>
            </a:r>
            <a:r>
              <a:rPr lang="en-US" altLang="ko-KR" dirty="0"/>
              <a:t>Tools]</a:t>
            </a:r>
            <a:r>
              <a:rPr lang="ko-KR" altLang="en-US" dirty="0"/>
              <a:t>탭을 클릭 ‘</a:t>
            </a:r>
            <a:r>
              <a:rPr lang="en-US" altLang="ko-KR" dirty="0"/>
              <a:t>Google Play services’</a:t>
            </a:r>
            <a:r>
              <a:rPr lang="ko-KR" altLang="en-US" dirty="0"/>
              <a:t>가 설치되어 있는지 확인</a:t>
            </a:r>
            <a:endParaRPr lang="en-US" altLang="ko-KR" dirty="0"/>
          </a:p>
          <a:p>
            <a:pPr lvl="4"/>
            <a:r>
              <a:rPr lang="ko-KR" altLang="en-US" dirty="0"/>
              <a:t>체크 또는 하이픈</a:t>
            </a:r>
            <a:r>
              <a:rPr lang="en-US" altLang="ko-KR" dirty="0"/>
              <a:t>(-) </a:t>
            </a:r>
            <a:r>
              <a:rPr lang="ko-KR" altLang="en-US" dirty="0"/>
              <a:t>표시가 있다면 설치된 상태</a:t>
            </a:r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F872B51-95E1-4AD9-9837-858DFFBBE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930749"/>
            <a:ext cx="4987970" cy="367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05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구글 지도 사용을 위한 준비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(2)</a:t>
            </a:r>
            <a:r>
              <a:rPr lang="ko-KR" altLang="en-US" dirty="0"/>
              <a:t> 업데이트가 가능하면 그림상의 </a:t>
            </a:r>
            <a:r>
              <a:rPr lang="en-US" altLang="ko-KR" dirty="0"/>
              <a:t>‘Installed’ </a:t>
            </a:r>
            <a:r>
              <a:rPr lang="ko-KR" altLang="en-US" dirty="0"/>
              <a:t>부분에 </a:t>
            </a:r>
            <a:r>
              <a:rPr lang="en-US" altLang="ko-KR" dirty="0"/>
              <a:t>‘Update Available: </a:t>
            </a:r>
            <a:r>
              <a:rPr lang="ko-KR" altLang="en-US" dirty="0"/>
              <a:t>버전</a:t>
            </a:r>
            <a:r>
              <a:rPr lang="en-US" altLang="ko-KR" dirty="0"/>
              <a:t>’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표시됨 </a:t>
            </a:r>
            <a:endParaRPr lang="en-US" altLang="ko-KR" dirty="0"/>
          </a:p>
          <a:p>
            <a:pPr lvl="4"/>
            <a:r>
              <a:rPr lang="ko-KR" altLang="en-US" dirty="0"/>
              <a:t>이 경우 </a:t>
            </a:r>
            <a:r>
              <a:rPr lang="en-US" altLang="ko-KR" dirty="0"/>
              <a:t>‘Google Play Services’ </a:t>
            </a:r>
            <a:r>
              <a:rPr lang="ko-KR" altLang="en-US" dirty="0"/>
              <a:t>앞에 </a:t>
            </a:r>
            <a:r>
              <a:rPr lang="ko-KR" altLang="en-US" dirty="0" smtClean="0"/>
              <a:t>체크하고 </a:t>
            </a:r>
            <a:r>
              <a:rPr lang="en-US" altLang="ko-KR" dirty="0" smtClean="0"/>
              <a:t>&lt;</a:t>
            </a:r>
            <a:r>
              <a:rPr lang="en-US" altLang="ko-KR" dirty="0"/>
              <a:t>Ok&gt; </a:t>
            </a:r>
            <a:r>
              <a:rPr lang="ko-KR" altLang="en-US" dirty="0"/>
              <a:t>클릭하면 최신 버전으로 업데이트됨</a:t>
            </a:r>
            <a:r>
              <a:rPr lang="en-US" altLang="ko-KR" dirty="0"/>
              <a:t>(</a:t>
            </a:r>
            <a:r>
              <a:rPr lang="ko-KR" altLang="en-US" dirty="0"/>
              <a:t>지금은 하지 말 것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2"/>
            <a:r>
              <a:rPr lang="en-US" altLang="ko-KR" dirty="0" smtClean="0"/>
              <a:t>(3)</a:t>
            </a:r>
            <a:r>
              <a:rPr lang="ko-KR" altLang="en-US" dirty="0" smtClean="0"/>
              <a:t> </a:t>
            </a:r>
            <a:r>
              <a:rPr lang="en-US" altLang="ko-KR" dirty="0" smtClean="0"/>
              <a:t>[Default Settings] </a:t>
            </a:r>
            <a:r>
              <a:rPr lang="ko-KR" altLang="en-US" dirty="0" smtClean="0"/>
              <a:t>창이 열려 있으면 종료함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90613" y="2204264"/>
            <a:ext cx="7344318" cy="3132215"/>
            <a:chOff x="1090613" y="2160721"/>
            <a:chExt cx="7344318" cy="3132215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28132DF-D384-4647-921C-8AC009D99A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98" b="7508"/>
            <a:stretch/>
          </p:blipFill>
          <p:spPr>
            <a:xfrm>
              <a:off x="1090613" y="2160721"/>
              <a:ext cx="5170850" cy="3125382"/>
            </a:xfrm>
            <a:prstGeom prst="rect">
              <a:avLst/>
            </a:prstGeom>
          </p:spPr>
        </p:pic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28132DF-D384-4647-921C-8AC009D99A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98" r="53932"/>
            <a:stretch/>
          </p:blipFill>
          <p:spPr>
            <a:xfrm>
              <a:off x="6271519" y="5145432"/>
              <a:ext cx="2163412" cy="147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1808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구글 지도 사용을 위한 준비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 인증을 위한 </a:t>
            </a:r>
            <a:r>
              <a:rPr lang="en-US" altLang="ko-KR" dirty="0" smtClean="0"/>
              <a:t>SHA1 </a:t>
            </a:r>
            <a:r>
              <a:rPr lang="ko-KR" altLang="en-US" dirty="0" smtClean="0"/>
              <a:t>코드 알아내기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(4)</a:t>
            </a:r>
            <a:r>
              <a:rPr lang="ko-KR" altLang="en-US" dirty="0" smtClean="0"/>
              <a:t> 명령 프롬프트에서 </a:t>
            </a:r>
            <a:r>
              <a:rPr lang="en-US" altLang="ko-KR" dirty="0" smtClean="0"/>
              <a:t>SHA1 </a:t>
            </a:r>
            <a:r>
              <a:rPr lang="ko-KR" altLang="en-US" dirty="0" smtClean="0"/>
              <a:t>인증 코드를 알아내어 복사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Open JDK 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필자는 </a:t>
            </a:r>
            <a:r>
              <a:rPr lang="en-US" altLang="ko-KR" dirty="0" smtClean="0"/>
              <a:t>C:\CookAndroid\android-studio\jre\bin)</a:t>
            </a:r>
            <a:r>
              <a:rPr lang="ko-KR" altLang="en-US" dirty="0" smtClean="0"/>
              <a:t>로 이동하여 ‘ </a:t>
            </a:r>
            <a:r>
              <a:rPr lang="en-US" altLang="ko-KR" dirty="0" err="1" smtClean="0"/>
              <a:t>keytool</a:t>
            </a:r>
            <a:r>
              <a:rPr lang="en-US" altLang="ko-KR" dirty="0" smtClean="0"/>
              <a:t> -list -v –</a:t>
            </a:r>
            <a:r>
              <a:rPr lang="en-US" altLang="ko-KR" dirty="0" err="1" smtClean="0"/>
              <a:t>keystore</a:t>
            </a:r>
            <a:r>
              <a:rPr lang="en-US" altLang="ko-KR" dirty="0" smtClean="0"/>
              <a:t> C:\CookAndroid\.android\debug.keystore’ </a:t>
            </a:r>
            <a:r>
              <a:rPr lang="ko-KR" altLang="en-US" dirty="0" smtClean="0"/>
              <a:t>명령 사용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비밀번호 </a:t>
            </a:r>
            <a:r>
              <a:rPr lang="en-US" altLang="ko-KR" dirty="0" smtClean="0"/>
              <a:t>:</a:t>
            </a:r>
            <a:r>
              <a:rPr lang="ko-KR" altLang="en-US" dirty="0" smtClean="0"/>
              <a:t> ‘</a:t>
            </a:r>
            <a:r>
              <a:rPr lang="en-US" altLang="ko-KR" dirty="0" smtClean="0"/>
              <a:t>android’ </a:t>
            </a:r>
          </a:p>
          <a:p>
            <a:pPr lvl="4"/>
            <a:r>
              <a:rPr lang="ko-KR" altLang="en-US" dirty="0" smtClean="0"/>
              <a:t>결과 중 </a:t>
            </a:r>
            <a:r>
              <a:rPr lang="en-US" altLang="ko-KR" dirty="0" smtClean="0"/>
              <a:t>SHA1 </a:t>
            </a:r>
            <a:r>
              <a:rPr lang="ko-KR" altLang="en-US" dirty="0" smtClean="0"/>
              <a:t>부분의 코드는 복사해놓음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3B70384-CE2D-4D64-ACAE-5175B0307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3259433"/>
            <a:ext cx="6155188" cy="326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15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구글 지도 사용을 위한 준비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지도를 사용할 프로젝트 생성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(5) </a:t>
            </a:r>
            <a:r>
              <a:rPr lang="ko-KR" altLang="en-US" dirty="0" smtClean="0"/>
              <a:t>새 프로젝트 만들기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프로젝트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‘</a:t>
            </a:r>
            <a:r>
              <a:rPr lang="en-US" altLang="ko-KR" dirty="0" err="1" smtClean="0"/>
              <a:t>CookMap</a:t>
            </a:r>
            <a:r>
              <a:rPr lang="en-US" altLang="ko-KR" dirty="0" smtClean="0"/>
              <a:t>’ </a:t>
            </a:r>
          </a:p>
          <a:p>
            <a:pPr lvl="4"/>
            <a:r>
              <a:rPr lang="ko-KR" altLang="en-US" dirty="0" smtClean="0"/>
              <a:t>패키지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‘</a:t>
            </a:r>
            <a:r>
              <a:rPr lang="en-US" altLang="ko-KR" dirty="0" err="1" smtClean="0"/>
              <a:t>com.cookandroid.cookmap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그 외 규칙은 </a:t>
            </a:r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2-4]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(1)~(4)</a:t>
            </a:r>
            <a:r>
              <a:rPr lang="ko-KR" altLang="en-US" dirty="0" smtClean="0"/>
              <a:t>를 따름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</p:spTree>
    <p:extLst>
      <p:ext uri="{BB962C8B-B14F-4D97-AF65-F5344CB8AC3E}">
        <p14:creationId xmlns:p14="http://schemas.microsoft.com/office/powerpoint/2010/main" val="238435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구글 지도 사용을 위한 준비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4 Google API </a:t>
            </a:r>
            <a:r>
              <a:rPr lang="ko-KR" altLang="en-US" dirty="0"/>
              <a:t>등록 </a:t>
            </a:r>
            <a:endParaRPr lang="en-US" altLang="ko-KR" dirty="0"/>
          </a:p>
          <a:p>
            <a:pPr lvl="2"/>
            <a:r>
              <a:rPr lang="en-US" altLang="ko-KR" dirty="0"/>
              <a:t>(6)</a:t>
            </a:r>
            <a:r>
              <a:rPr lang="ko-KR" altLang="en-US" dirty="0"/>
              <a:t> </a:t>
            </a:r>
            <a:r>
              <a:rPr lang="ko-KR" altLang="en-US" dirty="0" err="1"/>
              <a:t>웹브라우저에서</a:t>
            </a:r>
            <a:r>
              <a:rPr lang="ko-KR" altLang="en-US" dirty="0"/>
              <a:t> </a:t>
            </a:r>
            <a:r>
              <a:rPr lang="en-US" altLang="ko-KR" dirty="0"/>
              <a:t>https://code.google.com/apis/console</a:t>
            </a:r>
            <a:r>
              <a:rPr lang="ko-KR" altLang="en-US" dirty="0"/>
              <a:t>에 접속하여 로그인</a:t>
            </a:r>
            <a:endParaRPr lang="en-US" altLang="ko-KR" dirty="0"/>
          </a:p>
          <a:p>
            <a:pPr lvl="2"/>
            <a:r>
              <a:rPr lang="en-US" altLang="ko-KR" dirty="0"/>
              <a:t>(7)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 err="1"/>
              <a:t>대시보드</a:t>
            </a:r>
            <a:r>
              <a:rPr lang="en-US" altLang="ko-KR" dirty="0"/>
              <a:t>] </a:t>
            </a:r>
            <a:r>
              <a:rPr lang="ko-KR" altLang="en-US" dirty="0"/>
              <a:t>화면의 </a:t>
            </a:r>
            <a:r>
              <a:rPr lang="en-US" altLang="ko-KR" dirty="0"/>
              <a:t>&lt;</a:t>
            </a:r>
            <a:r>
              <a:rPr lang="ko-KR" altLang="en-US" dirty="0"/>
              <a:t>프로젝트 만들기</a:t>
            </a:r>
            <a:r>
              <a:rPr lang="en-US" altLang="ko-KR" dirty="0"/>
              <a:t>&gt;</a:t>
            </a:r>
            <a:r>
              <a:rPr lang="ko-KR" altLang="en-US" dirty="0"/>
              <a:t>를 클릭하여 </a:t>
            </a:r>
            <a:r>
              <a:rPr lang="en-US" altLang="ko-KR" dirty="0"/>
              <a:t>[</a:t>
            </a:r>
            <a:r>
              <a:rPr lang="ko-KR" altLang="en-US" dirty="0"/>
              <a:t>새 프로젝트</a:t>
            </a:r>
            <a:r>
              <a:rPr lang="en-US" altLang="ko-KR" dirty="0"/>
              <a:t>] </a:t>
            </a:r>
            <a:r>
              <a:rPr lang="ko-KR" altLang="en-US" dirty="0"/>
              <a:t>창에서 프로젝트 이름에 ‘</a:t>
            </a:r>
            <a:r>
              <a:rPr lang="en-US" altLang="ko-KR" dirty="0" err="1"/>
              <a:t>CookMap</a:t>
            </a:r>
            <a:r>
              <a:rPr lang="en-US" altLang="ko-KR" dirty="0"/>
              <a:t>’</a:t>
            </a:r>
            <a:r>
              <a:rPr lang="ko-KR" altLang="en-US" dirty="0"/>
              <a:t>을 입력하고 </a:t>
            </a:r>
            <a:r>
              <a:rPr lang="en-US" altLang="ko-KR" dirty="0"/>
              <a:t>&lt;</a:t>
            </a:r>
            <a:r>
              <a:rPr lang="ko-KR" altLang="en-US" dirty="0"/>
              <a:t>만들기</a:t>
            </a:r>
            <a:r>
              <a:rPr lang="en-US" altLang="ko-KR" dirty="0"/>
              <a:t>&gt;</a:t>
            </a:r>
            <a:r>
              <a:rPr lang="ko-KR" altLang="en-US" dirty="0"/>
              <a:t> 클릭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  <p:pic>
        <p:nvPicPr>
          <p:cNvPr id="6" name="그림 5" descr="지도, 스크린샷이(가) 표시된 사진&#10;&#10;자동 생성된 설명">
            <a:extLst>
              <a:ext uri="{FF2B5EF4-FFF2-40B4-BE49-F238E27FC236}">
                <a16:creationId xmlns:a16="http://schemas.microsoft.com/office/drawing/2014/main" id="{421F20EB-DA4A-44E8-A1E7-BFBDC21A4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880297"/>
            <a:ext cx="5995557" cy="268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93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구글 지도 사용을 위한 준비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(8)</a:t>
            </a:r>
            <a:r>
              <a:rPr lang="ko-KR" altLang="en-US" dirty="0" smtClean="0"/>
              <a:t> 주소 창에 </a:t>
            </a:r>
            <a:r>
              <a:rPr lang="en-US" altLang="ko-KR" dirty="0" smtClean="0"/>
              <a:t>https://console.developers.google.com/apis/dashboard</a:t>
            </a:r>
            <a:r>
              <a:rPr lang="ko-KR" altLang="en-US" dirty="0" smtClean="0"/>
              <a:t>를 입력하고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대시보드</a:t>
            </a:r>
            <a:r>
              <a:rPr lang="en-US" altLang="ko-KR" dirty="0" smtClean="0"/>
              <a:t>] </a:t>
            </a:r>
            <a:r>
              <a:rPr lang="ko-KR" altLang="en-US" dirty="0" smtClean="0"/>
              <a:t>화면에서 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모두 보기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클릭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(9) ‘Maps SDK for Android’</a:t>
            </a:r>
            <a:r>
              <a:rPr lang="ko-KR" altLang="en-US" dirty="0"/>
              <a:t> 클릭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90613" y="1611255"/>
            <a:ext cx="7002796" cy="2281478"/>
            <a:chOff x="1090613" y="1611255"/>
            <a:chExt cx="7002796" cy="2281478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145488B-D714-4594-8438-0DB9B52B5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1" b="9616"/>
            <a:stretch/>
          </p:blipFill>
          <p:spPr>
            <a:xfrm>
              <a:off x="1090613" y="1611255"/>
              <a:ext cx="5493067" cy="2281478"/>
            </a:xfrm>
            <a:prstGeom prst="rect">
              <a:avLst/>
            </a:prstGeom>
          </p:spPr>
        </p:pic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145488B-D714-4594-8438-0DB9B52B5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626" r="67913"/>
            <a:stretch/>
          </p:blipFill>
          <p:spPr>
            <a:xfrm>
              <a:off x="6630473" y="3665043"/>
              <a:ext cx="1462936" cy="153825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1090613" y="4325642"/>
            <a:ext cx="7705062" cy="2366895"/>
            <a:chOff x="1090613" y="4325642"/>
            <a:chExt cx="7705062" cy="2366895"/>
          </a:xfrm>
        </p:grpSpPr>
        <p:pic>
          <p:nvPicPr>
            <p:cNvPr id="8" name="그림 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80A121E-A1E0-48CA-990E-BF5BAFFF8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2" b="10644"/>
            <a:stretch/>
          </p:blipFill>
          <p:spPr>
            <a:xfrm>
              <a:off x="1090613" y="4325642"/>
              <a:ext cx="5396008" cy="2366895"/>
            </a:xfrm>
            <a:prstGeom prst="rect">
              <a:avLst/>
            </a:prstGeom>
          </p:spPr>
        </p:pic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80A121E-A1E0-48CA-990E-BF5BAFFF8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479" r="49758"/>
            <a:stretch/>
          </p:blipFill>
          <p:spPr>
            <a:xfrm>
              <a:off x="6556490" y="6470338"/>
              <a:ext cx="2239185" cy="164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098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구글 지도 사용을 위한 준비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(10)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사용 설정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B6B621F-3EC5-446F-855F-8F7662A5D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544046"/>
            <a:ext cx="5523869" cy="381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45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구글 지도 사용을 위한 준비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(11)</a:t>
            </a:r>
            <a:r>
              <a:rPr lang="ko-KR" altLang="en-US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사용자 인증 정보</a:t>
            </a:r>
            <a:r>
              <a:rPr lang="en-US" altLang="ko-KR" dirty="0"/>
              <a:t>] </a:t>
            </a:r>
            <a:r>
              <a:rPr lang="ko-KR" altLang="en-US" dirty="0"/>
              <a:t>탭 선택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/>
              <a:t>‘API </a:t>
            </a:r>
            <a:r>
              <a:rPr lang="ko-KR" altLang="en-US" dirty="0"/>
              <a:t>및 서비스의 사용자 인증 정보</a:t>
            </a:r>
            <a:r>
              <a:rPr lang="en-US" altLang="ko-KR" dirty="0"/>
              <a:t>’ </a:t>
            </a:r>
            <a:r>
              <a:rPr lang="ko-KR" altLang="en-US" dirty="0"/>
              <a:t>클릭 </a:t>
            </a:r>
            <a:r>
              <a:rPr lang="en-US" altLang="ko-KR" dirty="0"/>
              <a:t>- &lt;</a:t>
            </a:r>
            <a:r>
              <a:rPr lang="ko-KR" altLang="en-US" dirty="0"/>
              <a:t>사용자 인증 정보 만들기</a:t>
            </a:r>
            <a:r>
              <a:rPr lang="en-US" altLang="ko-KR" dirty="0"/>
              <a:t>&gt;</a:t>
            </a:r>
            <a:r>
              <a:rPr lang="ko-KR" altLang="en-US" dirty="0"/>
              <a:t> 클릭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키 선택</a:t>
            </a:r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291AB05-C6EE-4F4A-9289-9BDE35A94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797153"/>
            <a:ext cx="6257013" cy="39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88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구글 지도 사용을 위한 준비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(12)</a:t>
            </a:r>
            <a:r>
              <a:rPr lang="ko-KR" altLang="en-US" dirty="0" smtClean="0"/>
              <a:t> 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키가 생성됨</a:t>
            </a:r>
            <a:r>
              <a:rPr lang="en-US" altLang="ko-KR" dirty="0" smtClean="0"/>
              <a:t>. &lt;</a:t>
            </a:r>
            <a:r>
              <a:rPr lang="ko-KR" altLang="en-US" dirty="0" smtClean="0"/>
              <a:t>닫기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를 클릭함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601C4A0-4FAC-4D5D-BDAC-7E7954C7A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501931"/>
            <a:ext cx="5984346" cy="363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23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구글 지도 사용을 위한 준비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(13)</a:t>
            </a:r>
            <a:r>
              <a:rPr lang="ko-KR" altLang="en-US" dirty="0" smtClean="0"/>
              <a:t> 생성된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키를  메모장에 복사해놓은 다음 ‘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키 </a:t>
            </a:r>
            <a:r>
              <a:rPr lang="en-US" altLang="ko-KR" dirty="0" smtClean="0"/>
              <a:t>1’</a:t>
            </a:r>
            <a:r>
              <a:rPr lang="ko-KR" altLang="en-US" dirty="0" smtClean="0"/>
              <a:t>을 클릭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4A9EBB4-6A4C-4F78-8C1A-AD8754CC3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685205"/>
            <a:ext cx="6750261" cy="34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77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오디오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오디오 </a:t>
            </a:r>
          </a:p>
          <a:p>
            <a:pPr lvl="1"/>
            <a:r>
              <a:rPr lang="en-US" altLang="ko-KR" b="1" dirty="0" err="1"/>
              <a:t>MediaPlayer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en-US" altLang="ko-KR" dirty="0"/>
              <a:t>:</a:t>
            </a:r>
            <a:r>
              <a:rPr lang="ko-KR" altLang="en-US" dirty="0"/>
              <a:t> 음악 및 동영상을 재생해주는 기능</a:t>
            </a:r>
          </a:p>
          <a:p>
            <a:pPr lvl="1"/>
            <a:r>
              <a:rPr lang="en-US" altLang="ko-KR" dirty="0" err="1"/>
              <a:t>MediaPlayer</a:t>
            </a:r>
            <a:r>
              <a:rPr lang="ko-KR" altLang="en-US" dirty="0"/>
              <a:t>의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en-US" altLang="ko-KR" dirty="0"/>
              <a:t>play( ) </a:t>
            </a:r>
            <a:r>
              <a:rPr lang="ko-KR" altLang="en-US" dirty="0" err="1"/>
              <a:t>메소드</a:t>
            </a:r>
            <a:r>
              <a:rPr lang="en-US" altLang="ko-KR" dirty="0"/>
              <a:t> : </a:t>
            </a:r>
            <a:r>
              <a:rPr lang="ko-KR" altLang="en-US" dirty="0"/>
              <a:t>음악 시작</a:t>
            </a:r>
            <a:endParaRPr lang="en-US" altLang="ko-KR" dirty="0"/>
          </a:p>
          <a:p>
            <a:pPr lvl="2"/>
            <a:r>
              <a:rPr lang="en-US" altLang="ko-KR" dirty="0"/>
              <a:t>pause( ) </a:t>
            </a:r>
            <a:r>
              <a:rPr lang="ko-KR" altLang="en-US" dirty="0" err="1"/>
              <a:t>메소드</a:t>
            </a:r>
            <a:r>
              <a:rPr lang="en-US" altLang="ko-KR" dirty="0"/>
              <a:t> : </a:t>
            </a:r>
            <a:r>
              <a:rPr lang="ko-KR" altLang="en-US" dirty="0" err="1"/>
              <a:t>일시정지</a:t>
            </a:r>
            <a:endParaRPr lang="en-US" altLang="ko-KR" dirty="0"/>
          </a:p>
          <a:p>
            <a:pPr lvl="2"/>
            <a:r>
              <a:rPr lang="en-US" altLang="ko-KR" dirty="0"/>
              <a:t>stop( )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정지</a:t>
            </a:r>
            <a:endParaRPr lang="en-US" altLang="ko-KR" dirty="0" smtClean="0"/>
          </a:p>
          <a:p>
            <a:pPr lvl="2"/>
            <a:endParaRPr lang="ko-KR" altLang="en-US" dirty="0"/>
          </a:p>
          <a:p>
            <a:pPr lvl="1"/>
            <a:r>
              <a:rPr lang="ko-KR" altLang="en-US" dirty="0"/>
              <a:t>간단한 음악 재생 예제 </a:t>
            </a:r>
            <a:endParaRPr lang="ko-KR" altLang="en-US" b="0" dirty="0"/>
          </a:p>
          <a:p>
            <a:pPr lvl="2"/>
            <a:r>
              <a:rPr lang="en-US" altLang="ko-KR" dirty="0"/>
              <a:t>res </a:t>
            </a:r>
            <a:r>
              <a:rPr lang="ko-KR" altLang="en-US" dirty="0"/>
              <a:t>폴더에서 </a:t>
            </a:r>
            <a:r>
              <a:rPr lang="en-US" altLang="ko-KR" dirty="0"/>
              <a:t>raw </a:t>
            </a:r>
            <a:r>
              <a:rPr lang="ko-KR" altLang="en-US" dirty="0"/>
              <a:t>폴더를 만든 후</a:t>
            </a:r>
            <a:r>
              <a:rPr lang="en-US" altLang="ko-KR" dirty="0"/>
              <a:t>,</a:t>
            </a:r>
            <a:r>
              <a:rPr lang="ko-KR" altLang="en-US" dirty="0"/>
              <a:t> 적당한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mp3 </a:t>
            </a:r>
            <a:r>
              <a:rPr lang="ko-KR" altLang="en-US" dirty="0"/>
              <a:t>파일 복사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오디오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A5995DC-0099-4D5B-A15D-0BB60E424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988" y="2329739"/>
            <a:ext cx="2571809" cy="369659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구글 지도 사용을 위한 준비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(14)</a:t>
            </a:r>
            <a:r>
              <a:rPr lang="ko-KR" altLang="en-US" dirty="0" smtClean="0"/>
              <a:t> </a:t>
            </a:r>
            <a:r>
              <a:rPr lang="ko-KR" altLang="en-US" dirty="0"/>
              <a:t>애플리케이션 제한사항에서 </a:t>
            </a:r>
            <a:r>
              <a:rPr lang="en-US" altLang="ko-KR" dirty="0"/>
              <a:t>‘Android </a:t>
            </a:r>
            <a:r>
              <a:rPr lang="ko-KR" altLang="en-US" dirty="0" err="1"/>
              <a:t>앱</a:t>
            </a:r>
            <a:r>
              <a:rPr lang="en-US" altLang="ko-KR" dirty="0"/>
              <a:t>’</a:t>
            </a:r>
            <a:r>
              <a:rPr lang="ko-KR" altLang="en-US" dirty="0"/>
              <a:t> 선택 </a:t>
            </a:r>
            <a:r>
              <a:rPr lang="en-US" altLang="ko-KR" dirty="0"/>
              <a:t>- &lt;</a:t>
            </a:r>
            <a:r>
              <a:rPr lang="ko-KR" altLang="en-US" dirty="0"/>
              <a:t>항목 추가</a:t>
            </a:r>
            <a:r>
              <a:rPr lang="en-US" altLang="ko-KR" dirty="0"/>
              <a:t>&gt; </a:t>
            </a:r>
            <a:r>
              <a:rPr lang="ko-KR" altLang="en-US" dirty="0"/>
              <a:t>클릭 </a:t>
            </a:r>
            <a:r>
              <a:rPr lang="en-US" altLang="ko-KR" dirty="0" smtClean="0"/>
              <a:t>- </a:t>
            </a:r>
            <a:r>
              <a:rPr lang="ko-KR" altLang="en-US" dirty="0"/>
              <a:t>패키지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(‘</a:t>
            </a:r>
            <a:r>
              <a:rPr lang="en-US" altLang="ko-KR" dirty="0" err="1"/>
              <a:t>com.cookandroid.cookmap</a:t>
            </a:r>
            <a:r>
              <a:rPr lang="en-US" altLang="ko-KR" dirty="0" smtClean="0"/>
              <a:t>’) </a:t>
            </a:r>
            <a:r>
              <a:rPr lang="ko-KR" altLang="en-US" dirty="0" smtClean="0"/>
              <a:t>입력</a:t>
            </a:r>
            <a:endParaRPr lang="en-US" altLang="ko-KR" dirty="0"/>
          </a:p>
          <a:p>
            <a:pPr lvl="4"/>
            <a:r>
              <a:rPr lang="ko-KR" altLang="en-US" dirty="0" smtClean="0"/>
              <a:t>복사해놓은 </a:t>
            </a:r>
            <a:r>
              <a:rPr lang="en-US" altLang="ko-KR" dirty="0"/>
              <a:t>SHA1 </a:t>
            </a:r>
            <a:r>
              <a:rPr lang="ko-KR" altLang="en-US" dirty="0"/>
              <a:t>코드 </a:t>
            </a:r>
            <a:r>
              <a:rPr lang="ko-KR" altLang="en-US" dirty="0" err="1"/>
              <a:t>붙여넣기</a:t>
            </a:r>
            <a:r>
              <a:rPr lang="ko-KR" altLang="en-US" dirty="0"/>
              <a:t> </a:t>
            </a:r>
            <a:r>
              <a:rPr lang="en-US" altLang="ko-KR" dirty="0"/>
              <a:t>- &lt;</a:t>
            </a:r>
            <a:r>
              <a:rPr lang="ko-KR" altLang="en-US" dirty="0"/>
              <a:t>완료</a:t>
            </a:r>
            <a:r>
              <a:rPr lang="en-US" altLang="ko-KR" dirty="0" smtClean="0"/>
              <a:t>&gt;,</a:t>
            </a:r>
            <a:r>
              <a:rPr lang="ko-KR" altLang="en-US" dirty="0" smtClean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저장</a:t>
            </a:r>
            <a:r>
              <a:rPr lang="en-US" altLang="ko-KR" dirty="0"/>
              <a:t>&gt; </a:t>
            </a:r>
            <a:r>
              <a:rPr lang="ko-KR" altLang="en-US" dirty="0"/>
              <a:t>클릭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C7A29FA-9B7C-4ECE-A878-2836E32BC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040231"/>
            <a:ext cx="5832701" cy="465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61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구글 지도 사용을 위한 준비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(15)</a:t>
            </a:r>
            <a:r>
              <a:rPr lang="ko-KR" altLang="en-US" dirty="0"/>
              <a:t> </a:t>
            </a:r>
            <a:r>
              <a:rPr lang="ko-KR" altLang="en-US" dirty="0" smtClean="0"/>
              <a:t>설정 완료됨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  <a:r>
              <a:rPr lang="ko-KR" altLang="en-US" dirty="0"/>
              <a:t>다시 </a:t>
            </a:r>
            <a:r>
              <a:rPr lang="en-US" altLang="ko-KR" dirty="0"/>
              <a:t>[Maps SDK for Android] </a:t>
            </a:r>
            <a:r>
              <a:rPr lang="ko-KR" altLang="en-US" dirty="0"/>
              <a:t>또는 </a:t>
            </a:r>
            <a:r>
              <a:rPr lang="en-US" altLang="ko-KR" dirty="0"/>
              <a:t>[</a:t>
            </a:r>
            <a:r>
              <a:rPr lang="ko-KR" altLang="en-US" dirty="0"/>
              <a:t>사용자 인증 정보</a:t>
            </a:r>
            <a:r>
              <a:rPr lang="en-US" altLang="ko-KR" dirty="0"/>
              <a:t>] </a:t>
            </a:r>
            <a:r>
              <a:rPr lang="ko-KR" altLang="en-US" dirty="0"/>
              <a:t>창이 나오면 웹 </a:t>
            </a:r>
            <a:r>
              <a:rPr lang="ko-KR" altLang="en-US" dirty="0" smtClean="0"/>
              <a:t>브라우저 닫음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5 Google Play services</a:t>
            </a:r>
            <a:r>
              <a:rPr lang="ko-KR" altLang="en-US" dirty="0" smtClean="0"/>
              <a:t>의 라이브러리 사용 설정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(16)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Project Tree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Gradle</a:t>
            </a:r>
            <a:r>
              <a:rPr lang="en-US" altLang="ko-KR" dirty="0" smtClean="0"/>
              <a:t> Scripts]-[</a:t>
            </a:r>
            <a:r>
              <a:rPr lang="en-US" altLang="ko-KR" dirty="0" err="1" smtClean="0"/>
              <a:t>build.gradle</a:t>
            </a:r>
            <a:r>
              <a:rPr lang="en-US" altLang="ko-KR" dirty="0" smtClean="0"/>
              <a:t> (Module: app)]</a:t>
            </a:r>
            <a:r>
              <a:rPr lang="ko-KR" altLang="en-US" dirty="0" smtClean="0"/>
              <a:t>을 열고 아래쪽의 </a:t>
            </a:r>
            <a:r>
              <a:rPr lang="en-US" altLang="ko-KR" dirty="0" smtClean="0"/>
              <a:t>dependencies </a:t>
            </a:r>
            <a:r>
              <a:rPr lang="ko-KR" altLang="en-US" dirty="0" smtClean="0"/>
              <a:t>부분에 다음 코드 추가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36C556-7D13-422C-B012-92B080709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3126012"/>
            <a:ext cx="6658351" cy="80282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090613" y="4021787"/>
            <a:ext cx="5946598" cy="2613229"/>
            <a:chOff x="1090613" y="4021787"/>
            <a:chExt cx="5946598" cy="2613229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9199F3A-422B-4B82-880E-58AA0E18D2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28" b="9348"/>
            <a:stretch/>
          </p:blipFill>
          <p:spPr>
            <a:xfrm>
              <a:off x="1090613" y="4021787"/>
              <a:ext cx="5946598" cy="2466097"/>
            </a:xfrm>
            <a:prstGeom prst="rect">
              <a:avLst/>
            </a:prstGeom>
          </p:spPr>
        </p:pic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9199F3A-422B-4B82-880E-58AA0E18D2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334" r="53924"/>
            <a:stretch/>
          </p:blipFill>
          <p:spPr>
            <a:xfrm>
              <a:off x="1090613" y="6494890"/>
              <a:ext cx="2496544" cy="140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8093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구글 지도 사용을 위한 준비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(17)</a:t>
            </a:r>
            <a:r>
              <a:rPr lang="ko-KR" altLang="en-US" dirty="0" smtClean="0"/>
              <a:t> </a:t>
            </a:r>
            <a:r>
              <a:rPr lang="en-US" altLang="ko-KR" dirty="0" smtClean="0"/>
              <a:t>AndroidManifest.xml </a:t>
            </a:r>
            <a:r>
              <a:rPr lang="ko-KR" altLang="en-US" dirty="0" smtClean="0"/>
              <a:t>파일 편집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1FDBA65-B81D-4311-BF23-87824550A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50" y="1444574"/>
            <a:ext cx="6020713" cy="510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12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구글 지도 사용을 위한 준비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mtClean="0"/>
          </a:p>
          <a:p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63DBFA8-E284-4AE6-BFBA-0150B4C7A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266006"/>
            <a:ext cx="5919787" cy="303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44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구글 지도 사용을 위한 준비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mtClean="0"/>
          </a:p>
          <a:p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4397F7D-BD42-4207-BEC8-099516F52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315593"/>
            <a:ext cx="6117105" cy="42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35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구글 지도 사용을 위한 준비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6</a:t>
            </a:r>
            <a:r>
              <a:rPr lang="ko-KR" altLang="en-US" dirty="0" smtClean="0"/>
              <a:t> 화면 디자인 및 편집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(18)</a:t>
            </a:r>
            <a:r>
              <a:rPr lang="ko-KR" altLang="en-US" dirty="0" smtClean="0"/>
              <a:t> </a:t>
            </a:r>
            <a:r>
              <a:rPr lang="en-US" altLang="ko-KR" dirty="0" smtClean="0"/>
              <a:t>activity_main.xml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 추가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3D63797-C32F-4044-BA2D-38324D5EA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92" y="1948168"/>
            <a:ext cx="7041415" cy="29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69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구글 지도 사용을 위한 준비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(19)</a:t>
            </a:r>
            <a:r>
              <a:rPr lang="ko-KR" altLang="en-US" dirty="0" smtClean="0"/>
              <a:t> 기본적인 지도 출력을 위해 특별히 변경할 것은 없음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4E38744-A7DE-48AC-AB99-0425D914A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39" y="1387324"/>
            <a:ext cx="6337141" cy="221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9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구글 지도 사용을 위한 준비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프로젝트 </a:t>
            </a:r>
            <a:r>
              <a:rPr lang="ko-KR" altLang="en-US" dirty="0"/>
              <a:t>실행 및 결과 확인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(21) </a:t>
            </a:r>
            <a:r>
              <a:rPr lang="ko-KR" altLang="en-US" dirty="0" smtClean="0"/>
              <a:t>프로젝트를 실행하여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또는 실제 </a:t>
            </a:r>
            <a:r>
              <a:rPr lang="ko-KR" altLang="en-US" dirty="0" err="1" smtClean="0"/>
              <a:t>스마트폰에서</a:t>
            </a:r>
            <a:r>
              <a:rPr lang="ko-KR" altLang="en-US" dirty="0" smtClean="0"/>
              <a:t> 결과 확인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5BF69D6-7E0A-47B9-8F46-5FC688538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899989"/>
            <a:ext cx="2397358" cy="454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323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구글 지도의 응용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GoogleMap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  <a:p>
            <a:pPr lvl="1"/>
            <a:r>
              <a:rPr lang="en-US" altLang="ko-KR" dirty="0" err="1"/>
              <a:t>GoogleMap</a:t>
            </a:r>
            <a:r>
              <a:rPr lang="en-US" altLang="ko-KR" dirty="0"/>
              <a:t> </a:t>
            </a:r>
            <a:r>
              <a:rPr lang="ko-KR" altLang="en-US" dirty="0"/>
              <a:t>클래스는 기본적으로 확대</a:t>
            </a:r>
            <a:r>
              <a:rPr lang="en-US" altLang="ko-KR" dirty="0"/>
              <a:t>, </a:t>
            </a:r>
            <a:r>
              <a:rPr lang="ko-KR" altLang="en-US" dirty="0"/>
              <a:t>축소</a:t>
            </a:r>
            <a:r>
              <a:rPr lang="en-US" altLang="ko-KR" dirty="0"/>
              <a:t>, </a:t>
            </a:r>
            <a:r>
              <a:rPr lang="ko-KR" altLang="en-US" dirty="0"/>
              <a:t>이동의 기능 제공</a:t>
            </a:r>
          </a:p>
          <a:p>
            <a:pPr lvl="1"/>
            <a:r>
              <a:rPr lang="ko-KR" altLang="en-US" dirty="0"/>
              <a:t>그 외의 기능은 </a:t>
            </a:r>
            <a:r>
              <a:rPr lang="ko-KR" altLang="en-US" b="1" dirty="0"/>
              <a:t>그라운드 </a:t>
            </a:r>
            <a:r>
              <a:rPr lang="ko-KR" altLang="en-US" b="1" dirty="0" err="1"/>
              <a:t>오버레이</a:t>
            </a:r>
            <a:r>
              <a:rPr lang="en-US" altLang="ko-KR" b="1" dirty="0"/>
              <a:t>(</a:t>
            </a:r>
            <a:r>
              <a:rPr lang="en-US" altLang="ko-KR" b="1" dirty="0" err="1"/>
              <a:t>GroundOverlay</a:t>
            </a:r>
            <a:r>
              <a:rPr lang="en-US" altLang="ko-KR" b="1" dirty="0"/>
              <a:t>)</a:t>
            </a:r>
            <a:r>
              <a:rPr lang="ko-KR" altLang="en-US" dirty="0"/>
              <a:t>를 활용</a:t>
            </a:r>
          </a:p>
          <a:p>
            <a:pPr lvl="1"/>
            <a:r>
              <a:rPr lang="ko-KR" altLang="en-US" dirty="0"/>
              <a:t>그라운드 </a:t>
            </a:r>
            <a:r>
              <a:rPr lang="ko-KR" altLang="en-US" dirty="0" err="1" smtClean="0"/>
              <a:t>오버레이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지도</a:t>
            </a:r>
            <a:r>
              <a:rPr lang="en-US" altLang="ko-KR" dirty="0"/>
              <a:t>(</a:t>
            </a:r>
            <a:r>
              <a:rPr lang="en-US" altLang="ko-KR" dirty="0" err="1"/>
              <a:t>GoogleMap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) </a:t>
            </a:r>
            <a:r>
              <a:rPr lang="ko-KR" altLang="en-US" dirty="0"/>
              <a:t>위에 투명한 </a:t>
            </a:r>
            <a:r>
              <a:rPr lang="ko-KR" altLang="en-US" dirty="0" err="1"/>
              <a:t>유리막을</a:t>
            </a:r>
            <a:r>
              <a:rPr lang="ko-KR" altLang="en-US" dirty="0"/>
              <a:t> 얹어놓는 개념</a:t>
            </a: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</p:spTree>
    <p:extLst>
      <p:ext uri="{BB962C8B-B14F-4D97-AF65-F5344CB8AC3E}">
        <p14:creationId xmlns:p14="http://schemas.microsoft.com/office/powerpoint/2010/main" val="379134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구글 지도의 응용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13-3&gt; </a:t>
            </a:r>
            <a:r>
              <a:rPr lang="ko-KR" altLang="en-US" dirty="0" err="1" smtClean="0">
                <a:solidFill>
                  <a:srgbClr val="7030A0"/>
                </a:solidFill>
              </a:rPr>
              <a:t>구글</a:t>
            </a:r>
            <a:r>
              <a:rPr lang="ko-KR" altLang="en-US" dirty="0" smtClean="0">
                <a:solidFill>
                  <a:srgbClr val="7030A0"/>
                </a:solidFill>
              </a:rPr>
              <a:t> 지도 활용 </a:t>
            </a:r>
            <a:r>
              <a:rPr lang="ko-KR" altLang="en-US" dirty="0" err="1" smtClean="0">
                <a:solidFill>
                  <a:srgbClr val="7030A0"/>
                </a:solidFill>
              </a:rPr>
              <a:t>앱</a:t>
            </a:r>
            <a:r>
              <a:rPr lang="ko-KR" altLang="en-US" dirty="0" smtClean="0">
                <a:solidFill>
                  <a:srgbClr val="7030A0"/>
                </a:solidFill>
              </a:rPr>
              <a:t> 만들기</a:t>
            </a:r>
          </a:p>
          <a:p>
            <a:pPr lvl="3"/>
            <a:r>
              <a:rPr lang="ko-KR" altLang="en-US" dirty="0" smtClean="0"/>
              <a:t>메뉴 버튼을 클릭하면 ‘위성 지도’와 ‘일반 지도’를 선택할 수 있게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월드컵경기장을 바로 찾아가는 메뉴도 추가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smtClean="0"/>
              <a:t>지도 화면을 클릭하면 </a:t>
            </a:r>
            <a:r>
              <a:rPr lang="en-US" altLang="ko-KR" dirty="0" smtClean="0"/>
              <a:t>CCTV </a:t>
            </a:r>
            <a:r>
              <a:rPr lang="ko-KR" altLang="en-US" dirty="0" smtClean="0"/>
              <a:t>모양의 아이콘이 지도 위에 찍히는 기능도 추가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/>
              <a:t>1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 생성 </a:t>
            </a:r>
            <a:endParaRPr lang="en-US" altLang="ko-KR" dirty="0"/>
          </a:p>
          <a:p>
            <a:pPr lvl="2"/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13-2]</a:t>
            </a:r>
            <a:r>
              <a:rPr lang="ko-KR" altLang="en-US" dirty="0"/>
              <a:t>에서 생성한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CookMap</a:t>
            </a:r>
            <a:r>
              <a:rPr lang="en-US" altLang="ko-KR" dirty="0" smtClean="0"/>
              <a:t> </a:t>
            </a:r>
            <a:r>
              <a:rPr lang="ko-KR" altLang="en-US" dirty="0"/>
              <a:t>프로젝트에 </a:t>
            </a:r>
            <a:r>
              <a:rPr lang="ko-KR" altLang="en-US" dirty="0" smtClean="0"/>
              <a:t>이어서 진행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2 </a:t>
            </a:r>
            <a:r>
              <a:rPr lang="ko-KR" altLang="en-US" dirty="0"/>
              <a:t>화면 디자인 및 편집 </a:t>
            </a:r>
            <a:endParaRPr lang="en-US" altLang="ko-KR" dirty="0"/>
          </a:p>
          <a:p>
            <a:pPr lvl="2"/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13-2]</a:t>
            </a:r>
            <a:r>
              <a:rPr lang="ko-KR" altLang="en-US" dirty="0"/>
              <a:t>의 </a:t>
            </a:r>
            <a:r>
              <a:rPr lang="en-US" altLang="ko-KR" dirty="0"/>
              <a:t>activity_main.xml</a:t>
            </a:r>
            <a:r>
              <a:rPr lang="ko-KR" altLang="en-US" dirty="0"/>
              <a:t>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그대로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6227461-118B-477C-87F4-5AF2C3225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48" y="2439731"/>
            <a:ext cx="2309368" cy="43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3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오디오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mtClean="0"/>
          </a:p>
          <a:p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오디오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8A04541-24AD-4CF9-BCED-FE48096DB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06" y="960777"/>
            <a:ext cx="6005903" cy="2064357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1C45FDF-BA65-496F-AFB0-DA8D340DC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68" y="3048083"/>
            <a:ext cx="5999549" cy="370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968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구글 지도의 응용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306889" cy="4313238"/>
          </a:xfrm>
        </p:spPr>
        <p:txBody>
          <a:bodyPr/>
          <a:lstStyle/>
          <a:p>
            <a:pPr lvl="1"/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 작성 및 수정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(3)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GoogleMap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개체를 준비하여 접근한 후 위성 지도가 보이도록 설정하고 실행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C8D3631-4E64-4332-BDB3-A96525EF0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31" y="1750574"/>
            <a:ext cx="5852259" cy="510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440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구글 지도의 응용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(4)</a:t>
            </a:r>
            <a:r>
              <a:rPr lang="ko-KR" altLang="en-US" dirty="0" smtClean="0"/>
              <a:t> 옵션 메뉴 생성</a:t>
            </a:r>
            <a:r>
              <a:rPr lang="en-US" altLang="ko-KR" dirty="0"/>
              <a:t>(</a:t>
            </a:r>
            <a:r>
              <a:rPr lang="ko-KR" altLang="en-US" dirty="0" smtClean="0"/>
              <a:t>직접 </a:t>
            </a:r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코드에서 생성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4"/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13-20]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17~19</a:t>
            </a:r>
            <a:r>
              <a:rPr lang="ko-KR" altLang="en-US" dirty="0" smtClean="0"/>
              <a:t>행 삭제</a:t>
            </a:r>
            <a:endParaRPr lang="en-US" altLang="ko-KR" dirty="0" smtClean="0"/>
          </a:p>
          <a:p>
            <a:pPr lvl="4"/>
            <a:r>
              <a:rPr lang="ko-KR" altLang="en-US" dirty="0"/>
              <a:t>옵션 메뉴에 ‘위성 지도’</a:t>
            </a:r>
            <a:r>
              <a:rPr lang="en-US" altLang="ko-KR" dirty="0"/>
              <a:t>, ‘</a:t>
            </a:r>
            <a:r>
              <a:rPr lang="ko-KR" altLang="en-US" dirty="0"/>
              <a:t>일반 지도’</a:t>
            </a:r>
            <a:r>
              <a:rPr lang="en-US" altLang="ko-KR" dirty="0"/>
              <a:t>, ‘</a:t>
            </a:r>
            <a:r>
              <a:rPr lang="ko-KR" altLang="en-US" dirty="0"/>
              <a:t>월드컵경기장 </a:t>
            </a:r>
            <a:r>
              <a:rPr lang="ko-KR" altLang="en-US" dirty="0" err="1"/>
              <a:t>바로가기</a:t>
            </a:r>
            <a:r>
              <a:rPr lang="ko-KR" altLang="en-US" dirty="0"/>
              <a:t>’를 생성</a:t>
            </a:r>
          </a:p>
          <a:p>
            <a:pPr lvl="4"/>
            <a:r>
              <a:rPr lang="ko-KR" altLang="en-US" dirty="0"/>
              <a:t>‘위성 지도’ </a:t>
            </a:r>
            <a:r>
              <a:rPr lang="ko-KR" altLang="en-US" dirty="0" smtClean="0"/>
              <a:t>선택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위성 지도 켜짐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‘</a:t>
            </a:r>
            <a:r>
              <a:rPr lang="ko-KR" altLang="en-US" dirty="0"/>
              <a:t>일반 지도’ </a:t>
            </a:r>
            <a:r>
              <a:rPr lang="ko-KR" altLang="en-US" dirty="0" smtClean="0"/>
              <a:t>선택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위성 </a:t>
            </a:r>
            <a:r>
              <a:rPr lang="ko-KR" altLang="en-US" dirty="0" smtClean="0"/>
              <a:t>지도 꺼짐</a:t>
            </a:r>
            <a:endParaRPr lang="ko-KR" altLang="en-US" dirty="0"/>
          </a:p>
          <a:p>
            <a:pPr lvl="4"/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</p:spTree>
    <p:extLst>
      <p:ext uri="{BB962C8B-B14F-4D97-AF65-F5344CB8AC3E}">
        <p14:creationId xmlns:p14="http://schemas.microsoft.com/office/powerpoint/2010/main" val="37993339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구글 지도의 응용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mtClean="0"/>
          </a:p>
          <a:p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5777" y="1030802"/>
            <a:ext cx="5503276" cy="5602248"/>
            <a:chOff x="1681295" y="1048219"/>
            <a:chExt cx="5503276" cy="5602248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C1C0990D-3B94-47DD-987F-5E2EE6BFF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004" y="1048219"/>
              <a:ext cx="5476914" cy="45337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9303E63-8D03-4A36-8679-8BB00CC5C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295" y="5538270"/>
              <a:ext cx="5503276" cy="1112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8018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구글 지도의 응용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(5)</a:t>
            </a:r>
            <a:r>
              <a:rPr lang="ko-KR" altLang="en-US" dirty="0" smtClean="0"/>
              <a:t> 지도를 </a:t>
            </a:r>
            <a:r>
              <a:rPr lang="ko-KR" altLang="en-US" dirty="0"/>
              <a:t>클릭하면 표시한 </a:t>
            </a:r>
            <a:r>
              <a:rPr lang="en-US" altLang="ko-KR" dirty="0"/>
              <a:t>CCTV </a:t>
            </a:r>
            <a:r>
              <a:rPr lang="ko-KR" altLang="en-US" dirty="0"/>
              <a:t>모양의 아이콘이 지도에 생성되도록 </a:t>
            </a:r>
            <a:r>
              <a:rPr lang="en-US" altLang="ko-KR" dirty="0" err="1"/>
              <a:t>onMapReady</a:t>
            </a:r>
            <a:r>
              <a:rPr lang="en-US" altLang="ko-KR" dirty="0"/>
              <a:t>( ) </a:t>
            </a:r>
            <a:r>
              <a:rPr lang="ko-KR" altLang="en-US" dirty="0" err="1"/>
              <a:t>메소드에</a:t>
            </a:r>
            <a:r>
              <a:rPr lang="ko-KR" altLang="en-US" dirty="0"/>
              <a:t> 코드 추가</a:t>
            </a:r>
            <a:endParaRPr lang="en-US" altLang="ko-KR" dirty="0"/>
          </a:p>
          <a:p>
            <a:pPr lvl="4"/>
            <a:r>
              <a:rPr lang="en-US" altLang="ko-KR" dirty="0"/>
              <a:t>activity_main.xml</a:t>
            </a:r>
            <a:r>
              <a:rPr lang="ko-KR" altLang="en-US" dirty="0"/>
              <a:t>의 </a:t>
            </a:r>
            <a:r>
              <a:rPr lang="en-US" altLang="ko-KR" dirty="0" err="1"/>
              <a:t>cameraZoom</a:t>
            </a:r>
            <a:r>
              <a:rPr lang="ko-KR" altLang="en-US" dirty="0"/>
              <a:t>을 </a:t>
            </a:r>
            <a:r>
              <a:rPr lang="en-US" altLang="ko-KR" dirty="0"/>
              <a:t>15 </a:t>
            </a:r>
            <a:r>
              <a:rPr lang="ko-KR" altLang="en-US" dirty="0"/>
              <a:t>정도로 변경</a:t>
            </a:r>
            <a:endParaRPr lang="en-US" altLang="ko-KR" dirty="0"/>
          </a:p>
          <a:p>
            <a:pPr lvl="4"/>
            <a:r>
              <a:rPr lang="ko-KR" altLang="en-US" dirty="0"/>
              <a:t>아이콘으로 사용할 적당한 이미지를 프로젝트의 </a:t>
            </a:r>
            <a:r>
              <a:rPr lang="en-US" altLang="ko-KR" dirty="0" smtClean="0"/>
              <a:t>[res]-[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]</a:t>
            </a:r>
            <a:r>
              <a:rPr lang="ko-KR" altLang="en-US" dirty="0" smtClean="0"/>
              <a:t>에 복사</a:t>
            </a:r>
            <a:endParaRPr lang="en-US" altLang="ko-KR" dirty="0"/>
          </a:p>
          <a:p>
            <a:pPr lvl="4"/>
            <a:r>
              <a:rPr lang="en-US" altLang="ko-KR" dirty="0" err="1"/>
              <a:t>GroundOverlayOptions</a:t>
            </a:r>
            <a:r>
              <a:rPr lang="ko-KR" altLang="en-US" dirty="0"/>
              <a:t>형의 </a:t>
            </a:r>
            <a:r>
              <a:rPr lang="ko-KR" altLang="en-US" dirty="0" smtClean="0"/>
              <a:t>전역변수 </a:t>
            </a:r>
            <a:r>
              <a:rPr lang="ko-KR" altLang="en-US" dirty="0"/>
              <a:t>준비</a:t>
            </a:r>
            <a:endParaRPr lang="en-US" altLang="ko-KR" dirty="0"/>
          </a:p>
          <a:p>
            <a:pPr lvl="4"/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수정</a:t>
            </a:r>
            <a:r>
              <a:rPr lang="en-US" altLang="ko-KR" dirty="0" smtClean="0"/>
              <a:t> </a:t>
            </a:r>
          </a:p>
          <a:p>
            <a:pPr lvl="5"/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지도를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클릭하면 작동할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setOnMapClickListener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생성하고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화면에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CCTV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아이콘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생성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</p:spTree>
    <p:extLst>
      <p:ext uri="{BB962C8B-B14F-4D97-AF65-F5344CB8AC3E}">
        <p14:creationId xmlns:p14="http://schemas.microsoft.com/office/powerpoint/2010/main" val="2764182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구글 지도의 응용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mtClean="0"/>
          </a:p>
          <a:p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CED0769-50BA-48C7-9E2D-9E3A2C4A5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68" y="1346762"/>
            <a:ext cx="6760474" cy="35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21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구글 지도의 응용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프로젝트 실행 및 결과 확인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(6)</a:t>
            </a:r>
            <a:r>
              <a:rPr lang="ko-KR" altLang="en-US" dirty="0" smtClean="0"/>
              <a:t> 프로젝트를 실행하면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지도를 클릭할 때마다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13-22]</a:t>
            </a:r>
            <a:r>
              <a:rPr lang="ko-KR" altLang="en-US" dirty="0" smtClean="0"/>
              <a:t>처럼 </a:t>
            </a:r>
            <a:r>
              <a:rPr lang="en-US" altLang="ko-KR" dirty="0" smtClean="0"/>
              <a:t>CCTV </a:t>
            </a:r>
            <a:r>
              <a:rPr lang="ko-KR" altLang="en-US" dirty="0" smtClean="0"/>
              <a:t>아이콘이 계속 추가 되는 것을 확인할 수 있음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1059" y="0"/>
            <a:ext cx="190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구글 지도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553667"/>
            <a:ext cx="6891841" cy="353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0356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오디오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13-1&gt;</a:t>
            </a:r>
            <a:r>
              <a:rPr lang="ko-KR" altLang="en-US" dirty="0" smtClean="0">
                <a:solidFill>
                  <a:srgbClr val="7030A0"/>
                </a:solidFill>
              </a:rPr>
              <a:t> 간단 </a:t>
            </a:r>
            <a:r>
              <a:rPr lang="en-US" altLang="ko-KR" dirty="0" smtClean="0">
                <a:solidFill>
                  <a:srgbClr val="7030A0"/>
                </a:solidFill>
              </a:rPr>
              <a:t>MP3 </a:t>
            </a:r>
            <a:r>
              <a:rPr lang="ko-KR" altLang="en-US" dirty="0" smtClean="0">
                <a:solidFill>
                  <a:srgbClr val="7030A0"/>
                </a:solidFill>
              </a:rPr>
              <a:t>플레이어 만들기</a:t>
            </a:r>
          </a:p>
          <a:p>
            <a:pPr lvl="3"/>
            <a:r>
              <a:rPr lang="en-US" altLang="ko-KR" dirty="0" smtClean="0"/>
              <a:t>SD </a:t>
            </a:r>
            <a:r>
              <a:rPr lang="ko-KR" altLang="en-US" dirty="0" smtClean="0"/>
              <a:t>카드의 </a:t>
            </a:r>
            <a:r>
              <a:rPr lang="en-US" altLang="ko-KR" dirty="0" smtClean="0"/>
              <a:t>mp3 </a:t>
            </a:r>
            <a:r>
              <a:rPr lang="ko-KR" altLang="en-US" dirty="0" smtClean="0"/>
              <a:t>파일을 목록으로 출력한 후 선택한 곡을 재생하기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/>
              <a:t>프로젝트 생성 </a:t>
            </a:r>
            <a:endParaRPr lang="en-US" altLang="ko-KR" dirty="0"/>
          </a:p>
          <a:p>
            <a:pPr lvl="2"/>
            <a:r>
              <a:rPr lang="en-US" altLang="ko-KR" dirty="0"/>
              <a:t>(1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새 </a:t>
            </a:r>
            <a:r>
              <a:rPr lang="ko-KR" altLang="en-US" dirty="0" smtClean="0"/>
              <a:t>프로젝트 만들기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프로젝트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‘</a:t>
            </a:r>
            <a:r>
              <a:rPr lang="en-US" altLang="ko-KR" dirty="0" smtClean="0"/>
              <a:t>Project13_1’ </a:t>
            </a:r>
          </a:p>
          <a:p>
            <a:pPr lvl="4"/>
            <a:r>
              <a:rPr lang="ko-KR" altLang="en-US" dirty="0" smtClean="0"/>
              <a:t>패키지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‘</a:t>
            </a:r>
            <a:r>
              <a:rPr lang="en-US" altLang="ko-KR" dirty="0" smtClean="0"/>
              <a:t>com.cookandroid.project13_1’</a:t>
            </a:r>
          </a:p>
          <a:p>
            <a:pPr lvl="4"/>
            <a:r>
              <a:rPr lang="ko-KR" altLang="en-US" dirty="0" smtClean="0"/>
              <a:t>그 </a:t>
            </a:r>
            <a:r>
              <a:rPr lang="ko-KR" altLang="en-US" dirty="0"/>
              <a:t>외 규칙은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</a:t>
            </a:r>
            <a:r>
              <a:rPr lang="ko-KR" altLang="en-US" dirty="0"/>
              <a:t>의 </a:t>
            </a:r>
            <a:r>
              <a:rPr lang="en-US" altLang="ko-KR" dirty="0"/>
              <a:t>(1)~(4)</a:t>
            </a:r>
            <a:r>
              <a:rPr lang="ko-KR" altLang="en-US" dirty="0"/>
              <a:t>를 </a:t>
            </a:r>
            <a:r>
              <a:rPr lang="ko-KR" altLang="en-US" dirty="0" smtClean="0"/>
              <a:t>따름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오디오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19A8839-9B27-4346-A91F-A398D7288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877" y="2163333"/>
            <a:ext cx="2809031" cy="357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07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오디오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화면 디자인 및 편집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(2)</a:t>
            </a:r>
            <a:r>
              <a:rPr lang="ko-KR" altLang="en-US" dirty="0" smtClean="0"/>
              <a:t> 프로젝트를 실행한 후 </a:t>
            </a:r>
            <a:r>
              <a:rPr lang="en-US" altLang="ko-KR" dirty="0" smtClean="0"/>
              <a:t>[Device File Explorer]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/storage/emulated/0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sdcard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폴더에 적당한 </a:t>
            </a:r>
            <a:r>
              <a:rPr lang="en-US" altLang="ko-KR" dirty="0" smtClean="0"/>
              <a:t>mp3 </a:t>
            </a:r>
            <a:r>
              <a:rPr lang="ko-KR" altLang="en-US" dirty="0" smtClean="0"/>
              <a:t>파일을 몇 개 넣음</a:t>
            </a:r>
            <a:r>
              <a:rPr lang="en-US" altLang="ko-KR" dirty="0" smtClean="0"/>
              <a:t>(Upload)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오디오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1C2F7BB-678E-4797-9DE0-E8EE2C818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257972"/>
            <a:ext cx="3885663" cy="32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25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오디오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(3)</a:t>
            </a:r>
            <a:r>
              <a:rPr lang="ko-KR" altLang="en-US" dirty="0" smtClean="0"/>
              <a:t> </a:t>
            </a:r>
            <a:r>
              <a:rPr lang="en-US" altLang="ko-KR" dirty="0" smtClean="0"/>
              <a:t>activity_main.xml</a:t>
            </a:r>
            <a:r>
              <a:rPr lang="ko-KR" altLang="en-US" dirty="0" smtClean="0"/>
              <a:t>의 바깥 </a:t>
            </a:r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안에 </a:t>
            </a:r>
            <a:r>
              <a:rPr lang="ko-KR" altLang="en-US" dirty="0" err="1" smtClean="0"/>
              <a:t>리니어레이아웃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수평</a:t>
            </a:r>
            <a:r>
              <a:rPr lang="en-US" altLang="ko-KR" dirty="0" smtClean="0"/>
              <a:t>) 3</a:t>
            </a:r>
            <a:r>
              <a:rPr lang="ko-KR" altLang="en-US" dirty="0" smtClean="0"/>
              <a:t>개를 만들고 다음과 같이 생성</a:t>
            </a:r>
            <a:endParaRPr lang="en-US" altLang="ko-KR" dirty="0" smtClean="0"/>
          </a:p>
          <a:p>
            <a:pPr lvl="4"/>
            <a:r>
              <a:rPr lang="ko-KR" altLang="en-US" dirty="0" err="1"/>
              <a:t>리니어레이아웃</a:t>
            </a:r>
            <a:r>
              <a:rPr lang="en-US" altLang="ko-KR" dirty="0"/>
              <a:t>1 : </a:t>
            </a:r>
            <a:r>
              <a:rPr lang="ko-KR" altLang="en-US" dirty="0" err="1"/>
              <a:t>리스트뷰</a:t>
            </a:r>
            <a:r>
              <a:rPr lang="en-US" altLang="ko-KR" dirty="0"/>
              <a:t>(lvMP3) 1</a:t>
            </a:r>
            <a:r>
              <a:rPr lang="ko-KR" altLang="en-US" dirty="0"/>
              <a:t>개</a:t>
            </a:r>
          </a:p>
          <a:p>
            <a:pPr lvl="4"/>
            <a:r>
              <a:rPr lang="ko-KR" altLang="en-US" dirty="0" err="1"/>
              <a:t>리니어레이아웃</a:t>
            </a:r>
            <a:r>
              <a:rPr lang="en-US" altLang="ko-KR" dirty="0"/>
              <a:t>2 :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en-US" altLang="ko-KR" dirty="0" err="1"/>
              <a:t>btnPlay</a:t>
            </a:r>
            <a:r>
              <a:rPr lang="en-US" altLang="ko-KR" dirty="0"/>
              <a:t>, </a:t>
            </a:r>
            <a:r>
              <a:rPr lang="en-US" altLang="ko-KR" dirty="0" err="1"/>
              <a:t>btnStop</a:t>
            </a:r>
            <a:r>
              <a:rPr lang="en-US" altLang="ko-KR" dirty="0"/>
              <a:t>) 2</a:t>
            </a:r>
            <a:r>
              <a:rPr lang="ko-KR" altLang="en-US" dirty="0"/>
              <a:t>개</a:t>
            </a:r>
          </a:p>
          <a:p>
            <a:pPr lvl="4"/>
            <a:r>
              <a:rPr lang="ko-KR" altLang="en-US" dirty="0" err="1"/>
              <a:t>리니어레이아웃</a:t>
            </a:r>
            <a:r>
              <a:rPr lang="en-US" altLang="ko-KR" dirty="0"/>
              <a:t>3 : </a:t>
            </a:r>
            <a:r>
              <a:rPr lang="ko-KR" altLang="en-US" dirty="0" err="1"/>
              <a:t>텍스트뷰</a:t>
            </a:r>
            <a:r>
              <a:rPr lang="en-US" altLang="ko-KR" dirty="0"/>
              <a:t>(tvMP3) 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프로그레스바</a:t>
            </a:r>
            <a:r>
              <a:rPr lang="en-US" altLang="ko-KR" dirty="0"/>
              <a:t>(pbMP3) 1</a:t>
            </a:r>
            <a:r>
              <a:rPr lang="ko-KR" altLang="en-US" dirty="0"/>
              <a:t>개</a:t>
            </a:r>
          </a:p>
          <a:p>
            <a:pPr lvl="4"/>
            <a:r>
              <a:rPr lang="en-US" altLang="ko-KR" dirty="0" err="1" smtClean="0"/>
              <a:t>layout_weight</a:t>
            </a:r>
            <a:r>
              <a:rPr lang="ko-KR" altLang="en-US" dirty="0"/>
              <a:t>는 </a:t>
            </a:r>
            <a:r>
              <a:rPr lang="en-US" altLang="ko-KR" dirty="0"/>
              <a:t>6:1:1 </a:t>
            </a:r>
            <a:r>
              <a:rPr lang="ko-KR" altLang="en-US" dirty="0"/>
              <a:t>정도로 설정</a:t>
            </a:r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오디오</a:t>
            </a:r>
          </a:p>
        </p:txBody>
      </p:sp>
    </p:spTree>
    <p:extLst>
      <p:ext uri="{BB962C8B-B14F-4D97-AF65-F5344CB8AC3E}">
        <p14:creationId xmlns:p14="http://schemas.microsoft.com/office/powerpoint/2010/main" val="373725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오디오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mtClean="0"/>
          </a:p>
          <a:p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63481" y="20242"/>
            <a:ext cx="1680519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오디오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24126" y="932960"/>
            <a:ext cx="5541868" cy="5746514"/>
            <a:chOff x="1024126" y="932960"/>
            <a:chExt cx="5541868" cy="5746514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7D58A37-C21B-45A5-A54B-A45A8235D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777" y="932960"/>
              <a:ext cx="5466943" cy="1057949"/>
            </a:xfrm>
            <a:prstGeom prst="rect">
              <a:avLst/>
            </a:prstGeom>
          </p:spPr>
        </p:pic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9CD7B11-F150-4E49-AE09-864984F2B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4"/>
            <a:stretch/>
          </p:blipFill>
          <p:spPr>
            <a:xfrm>
              <a:off x="1024126" y="1907175"/>
              <a:ext cx="5541868" cy="4772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503681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10618</TotalTime>
  <Words>1584</Words>
  <Application>Microsoft Office PowerPoint</Application>
  <PresentationFormat>화면 슬라이드 쇼(4:3)</PresentationFormat>
  <Paragraphs>285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HY헤드라인M</vt:lpstr>
      <vt:lpstr>굴림</vt:lpstr>
      <vt:lpstr>맑은 고딕</vt:lpstr>
      <vt:lpstr>Arial</vt:lpstr>
      <vt:lpstr>Impact</vt:lpstr>
      <vt:lpstr>Wingdings</vt:lpstr>
      <vt:lpstr>Standarddesign</vt:lpstr>
      <vt:lpstr>13 멀티미디어와 구글 지도 </vt:lpstr>
      <vt:lpstr>PowerPoint 프레젠테이션</vt:lpstr>
      <vt:lpstr>PowerPoint 프레젠테이션</vt:lpstr>
      <vt:lpstr>오디오</vt:lpstr>
      <vt:lpstr>오디오</vt:lpstr>
      <vt:lpstr>오디오</vt:lpstr>
      <vt:lpstr>오디오</vt:lpstr>
      <vt:lpstr>오디오</vt:lpstr>
      <vt:lpstr>오디오</vt:lpstr>
      <vt:lpstr>오디오</vt:lpstr>
      <vt:lpstr>오디오</vt:lpstr>
      <vt:lpstr>오디오</vt:lpstr>
      <vt:lpstr>오디오</vt:lpstr>
      <vt:lpstr>오디오</vt:lpstr>
      <vt:lpstr>01 프로그레스바와 시크바</vt:lpstr>
      <vt:lpstr>01 프로그레스바와 시크바</vt:lpstr>
      <vt:lpstr>01 프로그레스바와 시크바</vt:lpstr>
      <vt:lpstr>02 스레드의 기본</vt:lpstr>
      <vt:lpstr>02 스레드의 기본</vt:lpstr>
      <vt:lpstr>02 스레드의 기본</vt:lpstr>
      <vt:lpstr>02 스레드의 기본</vt:lpstr>
      <vt:lpstr>02 스레드의 기본</vt:lpstr>
      <vt:lpstr>03 UI 스레드</vt:lpstr>
      <vt:lpstr>03 UI 스레드</vt:lpstr>
      <vt:lpstr>03 UI 스레드</vt:lpstr>
      <vt:lpstr>03 UI 스레드</vt:lpstr>
      <vt:lpstr>04 스레드의 응용</vt:lpstr>
      <vt:lpstr>04 스레드의 응용</vt:lpstr>
      <vt:lpstr>04 스레드의 응용</vt:lpstr>
      <vt:lpstr>01 구글 지도 사용을 위한 준비</vt:lpstr>
      <vt:lpstr>01 구글 지도 사용을 위한 준비</vt:lpstr>
      <vt:lpstr>01 구글 지도 사용을 위한 준비</vt:lpstr>
      <vt:lpstr>01 구글 지도 사용을 위한 준비</vt:lpstr>
      <vt:lpstr>01 구글 지도 사용을 위한 준비</vt:lpstr>
      <vt:lpstr>01 구글 지도 사용을 위한 준비</vt:lpstr>
      <vt:lpstr>01 구글 지도 사용을 위한 준비</vt:lpstr>
      <vt:lpstr>01 구글 지도 사용을 위한 준비</vt:lpstr>
      <vt:lpstr>01 구글 지도 사용을 위한 준비</vt:lpstr>
      <vt:lpstr>01 구글 지도 사용을 위한 준비</vt:lpstr>
      <vt:lpstr>01 구글 지도 사용을 위한 준비</vt:lpstr>
      <vt:lpstr>01 구글 지도 사용을 위한 준비</vt:lpstr>
      <vt:lpstr>01 구글 지도 사용을 위한 준비</vt:lpstr>
      <vt:lpstr>01 구글 지도 사용을 위한 준비</vt:lpstr>
      <vt:lpstr>01 구글 지도 사용을 위한 준비</vt:lpstr>
      <vt:lpstr>01 구글 지도 사용을 위한 준비</vt:lpstr>
      <vt:lpstr>01 구글 지도 사용을 위한 준비</vt:lpstr>
      <vt:lpstr>01 구글 지도 사용을 위한 준비</vt:lpstr>
      <vt:lpstr>02 구글 지도의 응용</vt:lpstr>
      <vt:lpstr>02 구글 지도의 응용</vt:lpstr>
      <vt:lpstr>02 구글 지도의 응용</vt:lpstr>
      <vt:lpstr>02 구글 지도의 응용</vt:lpstr>
      <vt:lpstr>02 구글 지도의 응용</vt:lpstr>
      <vt:lpstr>02 구글 지도의 응용</vt:lpstr>
      <vt:lpstr>02 구글 지도의 응용</vt:lpstr>
      <vt:lpstr>02 구글 지도의 응용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admin</cp:lastModifiedBy>
  <cp:revision>537</cp:revision>
  <dcterms:created xsi:type="dcterms:W3CDTF">2007-11-27T23:54:21Z</dcterms:created>
  <dcterms:modified xsi:type="dcterms:W3CDTF">2021-02-26T07:21:49Z</dcterms:modified>
</cp:coreProperties>
</file>